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48" r:id="rId1"/>
  </p:sldMasterIdLst>
  <p:notesMasterIdLst>
    <p:notesMasterId r:id="rId19"/>
  </p:notesMasterIdLst>
  <p:sldIdLst>
    <p:sldId id="256" r:id="rId2"/>
    <p:sldId id="336" r:id="rId3"/>
    <p:sldId id="364" r:id="rId4"/>
    <p:sldId id="365" r:id="rId5"/>
    <p:sldId id="366" r:id="rId6"/>
    <p:sldId id="347" r:id="rId7"/>
    <p:sldId id="352" r:id="rId8"/>
    <p:sldId id="367" r:id="rId9"/>
    <p:sldId id="369" r:id="rId10"/>
    <p:sldId id="344" r:id="rId11"/>
    <p:sldId id="345" r:id="rId12"/>
    <p:sldId id="348" r:id="rId13"/>
    <p:sldId id="338" r:id="rId14"/>
    <p:sldId id="353" r:id="rId15"/>
    <p:sldId id="320" r:id="rId16"/>
    <p:sldId id="349" r:id="rId17"/>
    <p:sldId id="368" r:id="rId18"/>
  </p:sldIdLst>
  <p:sldSz cx="9144000" cy="6858000" type="screen4x3"/>
  <p:notesSz cx="6797675" cy="9874250"/>
  <p:defaultTextStyle>
    <a:defPPr>
      <a:defRPr lang="en-US"/>
    </a:defPPr>
    <a:lvl1pPr algn="l" rtl="0" fontAlgn="base">
      <a:spcBef>
        <a:spcPct val="0"/>
      </a:spcBef>
      <a:spcAft>
        <a:spcPct val="0"/>
      </a:spcAft>
      <a:defRPr sz="2200" kern="1200">
        <a:solidFill>
          <a:schemeClr val="tx1"/>
        </a:solidFill>
        <a:latin typeface="Arial" charset="0"/>
        <a:ea typeface="+mn-ea"/>
        <a:cs typeface="Arial" charset="0"/>
      </a:defRPr>
    </a:lvl1pPr>
    <a:lvl2pPr marL="457200" algn="l" rtl="0" fontAlgn="base">
      <a:spcBef>
        <a:spcPct val="0"/>
      </a:spcBef>
      <a:spcAft>
        <a:spcPct val="0"/>
      </a:spcAft>
      <a:defRPr sz="2200" kern="1200">
        <a:solidFill>
          <a:schemeClr val="tx1"/>
        </a:solidFill>
        <a:latin typeface="Arial" charset="0"/>
        <a:ea typeface="+mn-ea"/>
        <a:cs typeface="Arial" charset="0"/>
      </a:defRPr>
    </a:lvl2pPr>
    <a:lvl3pPr marL="914400" algn="l" rtl="0" fontAlgn="base">
      <a:spcBef>
        <a:spcPct val="0"/>
      </a:spcBef>
      <a:spcAft>
        <a:spcPct val="0"/>
      </a:spcAft>
      <a:defRPr sz="2200" kern="1200">
        <a:solidFill>
          <a:schemeClr val="tx1"/>
        </a:solidFill>
        <a:latin typeface="Arial" charset="0"/>
        <a:ea typeface="+mn-ea"/>
        <a:cs typeface="Arial" charset="0"/>
      </a:defRPr>
    </a:lvl3pPr>
    <a:lvl4pPr marL="1371600" algn="l" rtl="0" fontAlgn="base">
      <a:spcBef>
        <a:spcPct val="0"/>
      </a:spcBef>
      <a:spcAft>
        <a:spcPct val="0"/>
      </a:spcAft>
      <a:defRPr sz="2200" kern="1200">
        <a:solidFill>
          <a:schemeClr val="tx1"/>
        </a:solidFill>
        <a:latin typeface="Arial" charset="0"/>
        <a:ea typeface="+mn-ea"/>
        <a:cs typeface="Arial" charset="0"/>
      </a:defRPr>
    </a:lvl4pPr>
    <a:lvl5pPr marL="1828800" algn="l"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99"/>
    <a:srgbClr val="333399"/>
    <a:srgbClr val="000066"/>
    <a:srgbClr val="BDE4FF"/>
    <a:srgbClr val="33CC33"/>
    <a:srgbClr val="FF0000"/>
    <a:srgbClr val="FF3300"/>
    <a:srgbClr val="BFC5C8"/>
    <a:srgbClr val="887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0890" autoAdjust="0"/>
  </p:normalViewPr>
  <p:slideViewPr>
    <p:cSldViewPr>
      <p:cViewPr>
        <p:scale>
          <a:sx n="70" d="100"/>
          <a:sy n="70" d="100"/>
        </p:scale>
        <p:origin x="-2874" y="-1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6C008-8675-4684-9947-03DD5098ABAF}"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pt-PT"/>
        </a:p>
      </dgm:t>
    </dgm:pt>
    <dgm:pt modelId="{D8D2A067-F5A5-4507-808F-42F008AA6B0B}">
      <dgm:prSet phldrT="[Text]" custT="1"/>
      <dgm:spPr>
        <a:xfrm>
          <a:off x="670" y="0"/>
          <a:ext cx="1742296" cy="1271905"/>
        </a:xfrm>
        <a:prstGeom prst="roundRect">
          <a:avLst>
            <a:gd name="adj" fmla="val 10000"/>
          </a:avLst>
        </a:prstGeom>
        <a:solidFill>
          <a:srgbClr val="4F81BD">
            <a:tint val="40000"/>
            <a:hueOff val="0"/>
            <a:satOff val="0"/>
            <a:lumOff val="0"/>
            <a:alphaOff val="0"/>
          </a:srgbClr>
        </a:solidFill>
        <a:ln>
          <a:noFill/>
        </a:ln>
        <a:effectLst/>
      </dgm:spPr>
      <dgm:t>
        <a:bodyPr/>
        <a:lstStyle/>
        <a:p>
          <a:r>
            <a:rPr lang="pt-PT" sz="1100" dirty="0" smtClean="0">
              <a:solidFill>
                <a:sysClr val="windowText" lastClr="000000"/>
              </a:solidFill>
              <a:latin typeface="Cambria"/>
              <a:ea typeface="+mn-ea"/>
              <a:cs typeface="+mn-cs"/>
            </a:rPr>
            <a:t>BB-Direct </a:t>
          </a:r>
          <a:r>
            <a:rPr lang="pt-PT" sz="1100" dirty="0">
              <a:solidFill>
                <a:sysClr val="windowText" lastClr="000000"/>
              </a:solidFill>
              <a:latin typeface="Cambria"/>
              <a:ea typeface="+mn-ea"/>
              <a:cs typeface="+mn-cs"/>
            </a:rPr>
            <a:t>air to ground communications</a:t>
          </a:r>
        </a:p>
      </dgm:t>
    </dgm:pt>
    <dgm:pt modelId="{A4AA0CE7-DA8A-4D34-B4BA-450E855D8CDB}" type="parTrans" cxnId="{E131350A-BEB0-45AC-A48B-3D37FF2DE80E}">
      <dgm:prSet/>
      <dgm:spPr/>
      <dgm:t>
        <a:bodyPr/>
        <a:lstStyle/>
        <a:p>
          <a:endParaRPr lang="pt-PT" sz="1100"/>
        </a:p>
      </dgm:t>
    </dgm:pt>
    <dgm:pt modelId="{1AC20C90-67FD-4CA1-9C09-64A68F3E1586}" type="sibTrans" cxnId="{E131350A-BEB0-45AC-A48B-3D37FF2DE80E}">
      <dgm:prSet/>
      <dgm:spPr/>
      <dgm:t>
        <a:bodyPr/>
        <a:lstStyle/>
        <a:p>
          <a:endParaRPr lang="pt-PT" sz="1100"/>
        </a:p>
      </dgm:t>
    </dgm:pt>
    <dgm:pt modelId="{2E6541C1-6902-4A96-A012-B4C5016B8BE4}">
      <dgm:prSet phldrT="[Text]" custT="1"/>
      <dgm:spPr>
        <a:xfrm>
          <a:off x="1873639" y="0"/>
          <a:ext cx="1742296" cy="1271905"/>
        </a:xfrm>
        <a:prstGeom prst="roundRect">
          <a:avLst>
            <a:gd name="adj" fmla="val 10000"/>
          </a:avLst>
        </a:prstGeom>
        <a:solidFill>
          <a:srgbClr val="4F81BD">
            <a:tint val="40000"/>
            <a:hueOff val="0"/>
            <a:satOff val="0"/>
            <a:lumOff val="0"/>
            <a:alphaOff val="0"/>
          </a:srgbClr>
        </a:solidFill>
        <a:ln>
          <a:noFill/>
        </a:ln>
        <a:effectLst/>
      </dgm:spPr>
      <dgm:t>
        <a:bodyPr/>
        <a:lstStyle/>
        <a:p>
          <a:r>
            <a:rPr lang="pt-PT" sz="1100" dirty="0">
              <a:solidFill>
                <a:sysClr val="windowText" lastClr="000000">
                  <a:hueOff val="0"/>
                  <a:satOff val="0"/>
                  <a:lumOff val="0"/>
                  <a:alphaOff val="0"/>
                </a:sysClr>
              </a:solidFill>
              <a:latin typeface="Cambria"/>
              <a:ea typeface="+mn-ea"/>
              <a:cs typeface="+mn-cs"/>
            </a:rPr>
            <a:t>Video links and cordless cameras</a:t>
          </a:r>
        </a:p>
      </dgm:t>
    </dgm:pt>
    <dgm:pt modelId="{1537819F-DE68-4993-A9EB-95E22782FA78}" type="parTrans" cxnId="{E0D71F3B-3C02-4E0A-8794-6E2BAF99D85D}">
      <dgm:prSet/>
      <dgm:spPr/>
      <dgm:t>
        <a:bodyPr/>
        <a:lstStyle/>
        <a:p>
          <a:endParaRPr lang="pt-PT" sz="1100"/>
        </a:p>
      </dgm:t>
    </dgm:pt>
    <dgm:pt modelId="{BB0B07C1-CFFC-4083-BC2B-1D5F71D1BAC5}" type="sibTrans" cxnId="{E0D71F3B-3C02-4E0A-8794-6E2BAF99D85D}">
      <dgm:prSet/>
      <dgm:spPr/>
      <dgm:t>
        <a:bodyPr/>
        <a:lstStyle/>
        <a:p>
          <a:endParaRPr lang="pt-PT" sz="1100"/>
        </a:p>
      </dgm:t>
    </dgm:pt>
    <dgm:pt modelId="{6F7777B7-A317-4E6A-BECC-7D2D4D1629E2}">
      <dgm:prSet phldrT="[Text]" custT="1"/>
      <dgm:spPr>
        <a:xfrm>
          <a:off x="2047868" y="381944"/>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pt-PT" sz="1100">
              <a:solidFill>
                <a:sysClr val="window" lastClr="FFFFFF"/>
              </a:solidFill>
              <a:latin typeface="Cambria"/>
              <a:ea typeface="+mn-ea"/>
              <a:cs typeface="+mn-cs"/>
            </a:rPr>
            <a:t>PMSE</a:t>
          </a:r>
        </a:p>
      </dgm:t>
    </dgm:pt>
    <dgm:pt modelId="{194593ED-D99C-4734-9045-9058C0E3F51D}" type="parTrans" cxnId="{4B740F93-F778-4CBF-9A0C-FB64AABA0BE2}">
      <dgm:prSet/>
      <dgm:spPr/>
      <dgm:t>
        <a:bodyPr/>
        <a:lstStyle/>
        <a:p>
          <a:endParaRPr lang="pt-PT" sz="1100"/>
        </a:p>
      </dgm:t>
    </dgm:pt>
    <dgm:pt modelId="{CFBE9BFA-64B4-4CC1-A499-B5FAA1F46577}" type="sibTrans" cxnId="{4B740F93-F778-4CBF-9A0C-FB64AABA0BE2}">
      <dgm:prSet/>
      <dgm:spPr/>
      <dgm:t>
        <a:bodyPr/>
        <a:lstStyle/>
        <a:p>
          <a:endParaRPr lang="pt-PT" sz="1100"/>
        </a:p>
      </dgm:t>
    </dgm:pt>
    <dgm:pt modelId="{C1B8F6A6-A787-4776-A8DB-55B0BA71ABE6}">
      <dgm:prSet phldrT="[Text]" custT="1"/>
      <dgm:spPr>
        <a:xfrm>
          <a:off x="3746608" y="0"/>
          <a:ext cx="1742296" cy="1271905"/>
        </a:xfrm>
        <a:prstGeom prst="roundRect">
          <a:avLst>
            <a:gd name="adj" fmla="val 10000"/>
          </a:avLst>
        </a:prstGeom>
        <a:solidFill>
          <a:srgbClr val="4F81BD">
            <a:tint val="40000"/>
            <a:hueOff val="0"/>
            <a:satOff val="0"/>
            <a:lumOff val="0"/>
            <a:alphaOff val="0"/>
          </a:srgbClr>
        </a:solidFill>
        <a:ln>
          <a:noFill/>
        </a:ln>
        <a:effectLst/>
      </dgm:spPr>
      <dgm:t>
        <a:bodyPr/>
        <a:lstStyle/>
        <a:p>
          <a:r>
            <a:rPr lang="en-GB" sz="1100" b="0">
              <a:solidFill>
                <a:sysClr val="windowText" lastClr="000000">
                  <a:hueOff val="0"/>
                  <a:satOff val="0"/>
                  <a:lumOff val="0"/>
                  <a:alphaOff val="0"/>
                </a:sysClr>
              </a:solidFill>
              <a:latin typeface="Cambria"/>
              <a:ea typeface="+mn-ea"/>
              <a:cs typeface="+mn-cs"/>
            </a:rPr>
            <a:t>Applications under general authorisation</a:t>
          </a:r>
          <a:endParaRPr lang="pt-PT" sz="1100" b="0">
            <a:solidFill>
              <a:sysClr val="windowText" lastClr="000000">
                <a:hueOff val="0"/>
                <a:satOff val="0"/>
                <a:lumOff val="0"/>
                <a:alphaOff val="0"/>
              </a:sysClr>
            </a:solidFill>
            <a:latin typeface="Cambria"/>
            <a:ea typeface="+mn-ea"/>
            <a:cs typeface="+mn-cs"/>
          </a:endParaRPr>
        </a:p>
      </dgm:t>
    </dgm:pt>
    <dgm:pt modelId="{3EBC0C86-BA1E-4719-9E3B-FDEB3B9F70B3}" type="parTrans" cxnId="{475608D9-A64B-4371-A8C8-D46594CA5101}">
      <dgm:prSet/>
      <dgm:spPr/>
      <dgm:t>
        <a:bodyPr/>
        <a:lstStyle/>
        <a:p>
          <a:endParaRPr lang="pt-PT" sz="1100"/>
        </a:p>
      </dgm:t>
    </dgm:pt>
    <dgm:pt modelId="{B2694546-E0E3-4C1E-B479-F8EA92DD6D60}" type="sibTrans" cxnId="{475608D9-A64B-4371-A8C8-D46594CA5101}">
      <dgm:prSet/>
      <dgm:spPr/>
      <dgm:t>
        <a:bodyPr/>
        <a:lstStyle/>
        <a:p>
          <a:endParaRPr lang="pt-PT" sz="1100"/>
        </a:p>
      </dgm:t>
    </dgm:pt>
    <dgm:pt modelId="{D44EDF43-544B-41DB-8D52-129518206A9F}">
      <dgm:prSet phldrT="[Text]" custT="1"/>
      <dgm:spPr>
        <a:xfrm>
          <a:off x="3920837" y="381944"/>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pt-PT" sz="1100">
              <a:solidFill>
                <a:sysClr val="window" lastClr="FFFFFF"/>
              </a:solidFill>
              <a:latin typeface="Cambria"/>
              <a:ea typeface="+mn-ea"/>
              <a:cs typeface="+mn-cs"/>
            </a:rPr>
            <a:t>DECT</a:t>
          </a:r>
        </a:p>
      </dgm:t>
    </dgm:pt>
    <dgm:pt modelId="{091AFE89-1C05-4C01-84EB-1A8DC6D00A7F}" type="parTrans" cxnId="{A9E73927-1A0D-498C-90A7-C20D268B5A91}">
      <dgm:prSet/>
      <dgm:spPr/>
      <dgm:t>
        <a:bodyPr/>
        <a:lstStyle/>
        <a:p>
          <a:endParaRPr lang="pt-PT" sz="1100"/>
        </a:p>
      </dgm:t>
    </dgm:pt>
    <dgm:pt modelId="{FC0CB06A-B065-4EAF-8636-AD8C43FF463D}" type="sibTrans" cxnId="{A9E73927-1A0D-498C-90A7-C20D268B5A91}">
      <dgm:prSet/>
      <dgm:spPr/>
      <dgm:t>
        <a:bodyPr/>
        <a:lstStyle/>
        <a:p>
          <a:endParaRPr lang="pt-PT" sz="1100"/>
        </a:p>
      </dgm:t>
    </dgm:pt>
    <dgm:pt modelId="{57027995-174E-4D93-8D44-870459E43F24}">
      <dgm:prSet phldrT="[Text]" custT="1"/>
      <dgm:spPr>
        <a:xfrm>
          <a:off x="2047868" y="824440"/>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pt-PT" sz="1100">
              <a:solidFill>
                <a:sysClr val="window" lastClr="FFFFFF"/>
              </a:solidFill>
              <a:latin typeface="Cambria"/>
              <a:ea typeface="+mn-ea"/>
              <a:cs typeface="+mn-cs"/>
            </a:rPr>
            <a:t>PPDR</a:t>
          </a:r>
        </a:p>
      </dgm:t>
    </dgm:pt>
    <dgm:pt modelId="{7CC550CC-C06A-4081-AB4E-EAA0E7BFEE24}" type="parTrans" cxnId="{C8DC4C93-5BCC-4C04-94FC-3A128CDD0870}">
      <dgm:prSet/>
      <dgm:spPr/>
      <dgm:t>
        <a:bodyPr/>
        <a:lstStyle/>
        <a:p>
          <a:endParaRPr lang="pt-PT" sz="1100"/>
        </a:p>
      </dgm:t>
    </dgm:pt>
    <dgm:pt modelId="{A2095502-EC6F-4516-BC6D-57E4D221E7B3}" type="sibTrans" cxnId="{C8DC4C93-5BCC-4C04-94FC-3A128CDD0870}">
      <dgm:prSet/>
      <dgm:spPr/>
      <dgm:t>
        <a:bodyPr/>
        <a:lstStyle/>
        <a:p>
          <a:endParaRPr lang="pt-PT" sz="1100"/>
        </a:p>
      </dgm:t>
    </dgm:pt>
    <dgm:pt modelId="{E2DB18F3-0BE2-4470-879B-25617C13353B}">
      <dgm:prSet phldrT="[Text]" custT="1"/>
      <dgm:spPr>
        <a:xfrm>
          <a:off x="3920837" y="824440"/>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pt-PT" sz="1100">
              <a:solidFill>
                <a:sysClr val="window" lastClr="FFFFFF"/>
              </a:solidFill>
              <a:latin typeface="Cambria"/>
              <a:ea typeface="+mn-ea"/>
              <a:cs typeface="+mn-cs"/>
            </a:rPr>
            <a:t>SRD</a:t>
          </a:r>
        </a:p>
      </dgm:t>
    </dgm:pt>
    <dgm:pt modelId="{FFD77493-89E3-4671-9948-87AD2078D94B}" type="parTrans" cxnId="{6063A038-E3B0-4583-8036-FD8EE0B5E3A5}">
      <dgm:prSet/>
      <dgm:spPr/>
      <dgm:t>
        <a:bodyPr/>
        <a:lstStyle/>
        <a:p>
          <a:endParaRPr lang="pt-PT" sz="1100"/>
        </a:p>
      </dgm:t>
    </dgm:pt>
    <dgm:pt modelId="{14895EC4-C1DD-48A8-9E66-1DACCC8A065E}" type="sibTrans" cxnId="{6063A038-E3B0-4583-8036-FD8EE0B5E3A5}">
      <dgm:prSet/>
      <dgm:spPr/>
      <dgm:t>
        <a:bodyPr/>
        <a:lstStyle/>
        <a:p>
          <a:endParaRPr lang="pt-PT" sz="1100"/>
        </a:p>
      </dgm:t>
    </dgm:pt>
    <dgm:pt modelId="{81B6E100-7905-4A03-A75F-8A51C0BBF7CD}">
      <dgm:prSet phldrT="[Text]" custT="1"/>
      <dgm:spPr>
        <a:xfrm>
          <a:off x="174899" y="381571"/>
          <a:ext cx="1393837" cy="82673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pt-PT" sz="1100">
              <a:solidFill>
                <a:sysClr val="window" lastClr="FFFFFF"/>
              </a:solidFill>
              <a:latin typeface="Cambria"/>
              <a:ea typeface="+mn-ea"/>
              <a:cs typeface="+mn-cs"/>
            </a:rPr>
            <a:t>DA2GC</a:t>
          </a:r>
        </a:p>
      </dgm:t>
    </dgm:pt>
    <dgm:pt modelId="{0D113A39-722D-451F-9158-F3F81033959F}" type="parTrans" cxnId="{CBB8E035-F128-4AEE-9E73-11E376FC0D2D}">
      <dgm:prSet/>
      <dgm:spPr/>
      <dgm:t>
        <a:bodyPr/>
        <a:lstStyle/>
        <a:p>
          <a:endParaRPr lang="pt-PT"/>
        </a:p>
      </dgm:t>
    </dgm:pt>
    <dgm:pt modelId="{194BD841-08EE-4FFA-83F0-28083AA85BA6}" type="sibTrans" cxnId="{CBB8E035-F128-4AEE-9E73-11E376FC0D2D}">
      <dgm:prSet/>
      <dgm:spPr/>
      <dgm:t>
        <a:bodyPr/>
        <a:lstStyle/>
        <a:p>
          <a:endParaRPr lang="pt-PT"/>
        </a:p>
      </dgm:t>
    </dgm:pt>
    <dgm:pt modelId="{750B23E8-1D50-455F-B044-7B8C39ADD54D}" type="pres">
      <dgm:prSet presAssocID="{C826C008-8675-4684-9947-03DD5098ABAF}" presName="theList" presStyleCnt="0">
        <dgm:presLayoutVars>
          <dgm:dir/>
          <dgm:animLvl val="lvl"/>
          <dgm:resizeHandles val="exact"/>
        </dgm:presLayoutVars>
      </dgm:prSet>
      <dgm:spPr/>
      <dgm:t>
        <a:bodyPr/>
        <a:lstStyle/>
        <a:p>
          <a:endParaRPr lang="pt-PT"/>
        </a:p>
      </dgm:t>
    </dgm:pt>
    <dgm:pt modelId="{347888A4-0860-4F99-BCBF-1932F636CA62}" type="pres">
      <dgm:prSet presAssocID="{D8D2A067-F5A5-4507-808F-42F008AA6B0B}" presName="compNode" presStyleCnt="0"/>
      <dgm:spPr/>
    </dgm:pt>
    <dgm:pt modelId="{6CDCE199-FE28-4FFD-9717-97863E7F9160}" type="pres">
      <dgm:prSet presAssocID="{D8D2A067-F5A5-4507-808F-42F008AA6B0B}" presName="aNode" presStyleLbl="bgShp" presStyleIdx="0" presStyleCnt="3"/>
      <dgm:spPr/>
      <dgm:t>
        <a:bodyPr/>
        <a:lstStyle/>
        <a:p>
          <a:endParaRPr lang="pt-PT"/>
        </a:p>
      </dgm:t>
    </dgm:pt>
    <dgm:pt modelId="{DA4824C8-C7AE-4C04-BBCD-1F1A6AF9FF93}" type="pres">
      <dgm:prSet presAssocID="{D8D2A067-F5A5-4507-808F-42F008AA6B0B}" presName="textNode" presStyleLbl="bgShp" presStyleIdx="0" presStyleCnt="3"/>
      <dgm:spPr/>
      <dgm:t>
        <a:bodyPr/>
        <a:lstStyle/>
        <a:p>
          <a:endParaRPr lang="pt-PT"/>
        </a:p>
      </dgm:t>
    </dgm:pt>
    <dgm:pt modelId="{44AA69A3-762F-403D-894C-B2BE59270698}" type="pres">
      <dgm:prSet presAssocID="{D8D2A067-F5A5-4507-808F-42F008AA6B0B}" presName="compChildNode" presStyleCnt="0"/>
      <dgm:spPr/>
    </dgm:pt>
    <dgm:pt modelId="{2269790C-ECB6-4ED6-894D-B769A937791F}" type="pres">
      <dgm:prSet presAssocID="{D8D2A067-F5A5-4507-808F-42F008AA6B0B}" presName="theInnerList" presStyleCnt="0"/>
      <dgm:spPr/>
    </dgm:pt>
    <dgm:pt modelId="{9E6CC02D-C32F-4B62-86D4-F92B18BC7663}" type="pres">
      <dgm:prSet presAssocID="{81B6E100-7905-4A03-A75F-8A51C0BBF7CD}" presName="childNode" presStyleLbl="node1" presStyleIdx="0" presStyleCnt="5" custLinFactNeighborX="-2216" custLinFactNeighborY="93204">
        <dgm:presLayoutVars>
          <dgm:bulletEnabled val="1"/>
        </dgm:presLayoutVars>
      </dgm:prSet>
      <dgm:spPr/>
      <dgm:t>
        <a:bodyPr/>
        <a:lstStyle/>
        <a:p>
          <a:endParaRPr lang="pt-PT"/>
        </a:p>
      </dgm:t>
    </dgm:pt>
    <dgm:pt modelId="{A284F24C-7AD6-43DA-A6BB-1539D89CC54C}" type="pres">
      <dgm:prSet presAssocID="{D8D2A067-F5A5-4507-808F-42F008AA6B0B}" presName="aSpace" presStyleCnt="0"/>
      <dgm:spPr/>
    </dgm:pt>
    <dgm:pt modelId="{CC9C2235-1BAC-4540-B3EB-7762EF5475F2}" type="pres">
      <dgm:prSet presAssocID="{2E6541C1-6902-4A96-A012-B4C5016B8BE4}" presName="compNode" presStyleCnt="0"/>
      <dgm:spPr/>
    </dgm:pt>
    <dgm:pt modelId="{8CE6EA87-6963-4DC7-ADE9-95BFF0C09728}" type="pres">
      <dgm:prSet presAssocID="{2E6541C1-6902-4A96-A012-B4C5016B8BE4}" presName="aNode" presStyleLbl="bgShp" presStyleIdx="1" presStyleCnt="3"/>
      <dgm:spPr/>
      <dgm:t>
        <a:bodyPr/>
        <a:lstStyle/>
        <a:p>
          <a:endParaRPr lang="pt-PT"/>
        </a:p>
      </dgm:t>
    </dgm:pt>
    <dgm:pt modelId="{25514001-2CED-42F2-8C9E-2DB59054A98F}" type="pres">
      <dgm:prSet presAssocID="{2E6541C1-6902-4A96-A012-B4C5016B8BE4}" presName="textNode" presStyleLbl="bgShp" presStyleIdx="1" presStyleCnt="3"/>
      <dgm:spPr/>
      <dgm:t>
        <a:bodyPr/>
        <a:lstStyle/>
        <a:p>
          <a:endParaRPr lang="pt-PT"/>
        </a:p>
      </dgm:t>
    </dgm:pt>
    <dgm:pt modelId="{9DAD8FA0-5D4A-4D36-945D-623FA474404A}" type="pres">
      <dgm:prSet presAssocID="{2E6541C1-6902-4A96-A012-B4C5016B8BE4}" presName="compChildNode" presStyleCnt="0"/>
      <dgm:spPr/>
    </dgm:pt>
    <dgm:pt modelId="{7B62B27E-229F-4C6D-875C-110CA14D1A48}" type="pres">
      <dgm:prSet presAssocID="{2E6541C1-6902-4A96-A012-B4C5016B8BE4}" presName="theInnerList" presStyleCnt="0"/>
      <dgm:spPr/>
    </dgm:pt>
    <dgm:pt modelId="{064BCC60-FDAA-4222-BB08-71428DD14FCB}" type="pres">
      <dgm:prSet presAssocID="{6F7777B7-A317-4E6A-BECC-7D2D4D1629E2}" presName="childNode" presStyleLbl="node1" presStyleIdx="1" presStyleCnt="5">
        <dgm:presLayoutVars>
          <dgm:bulletEnabled val="1"/>
        </dgm:presLayoutVars>
      </dgm:prSet>
      <dgm:spPr/>
      <dgm:t>
        <a:bodyPr/>
        <a:lstStyle/>
        <a:p>
          <a:endParaRPr lang="pt-PT"/>
        </a:p>
      </dgm:t>
    </dgm:pt>
    <dgm:pt modelId="{A0A4DF76-586D-4AF3-99E6-3D923EECDC74}" type="pres">
      <dgm:prSet presAssocID="{6F7777B7-A317-4E6A-BECC-7D2D4D1629E2}" presName="aSpace2" presStyleCnt="0"/>
      <dgm:spPr/>
    </dgm:pt>
    <dgm:pt modelId="{E7050C11-62BB-4E20-B213-FA4A461F3D34}" type="pres">
      <dgm:prSet presAssocID="{57027995-174E-4D93-8D44-870459E43F24}" presName="childNode" presStyleLbl="node1" presStyleIdx="2" presStyleCnt="5">
        <dgm:presLayoutVars>
          <dgm:bulletEnabled val="1"/>
        </dgm:presLayoutVars>
      </dgm:prSet>
      <dgm:spPr/>
      <dgm:t>
        <a:bodyPr/>
        <a:lstStyle/>
        <a:p>
          <a:endParaRPr lang="pt-PT"/>
        </a:p>
      </dgm:t>
    </dgm:pt>
    <dgm:pt modelId="{C6C5C9F0-87A5-4938-A7AA-20690A0751F0}" type="pres">
      <dgm:prSet presAssocID="{2E6541C1-6902-4A96-A012-B4C5016B8BE4}" presName="aSpace" presStyleCnt="0"/>
      <dgm:spPr/>
    </dgm:pt>
    <dgm:pt modelId="{55B5ED2F-46A0-48EE-A156-5005F0AA4126}" type="pres">
      <dgm:prSet presAssocID="{C1B8F6A6-A787-4776-A8DB-55B0BA71ABE6}" presName="compNode" presStyleCnt="0"/>
      <dgm:spPr/>
    </dgm:pt>
    <dgm:pt modelId="{70D4A5D4-6824-4C69-83F9-79BA0B20D0C9}" type="pres">
      <dgm:prSet presAssocID="{C1B8F6A6-A787-4776-A8DB-55B0BA71ABE6}" presName="aNode" presStyleLbl="bgShp" presStyleIdx="2" presStyleCnt="3"/>
      <dgm:spPr/>
      <dgm:t>
        <a:bodyPr/>
        <a:lstStyle/>
        <a:p>
          <a:endParaRPr lang="pt-PT"/>
        </a:p>
      </dgm:t>
    </dgm:pt>
    <dgm:pt modelId="{2BC76846-57CF-42B7-A08A-B234374DCB22}" type="pres">
      <dgm:prSet presAssocID="{C1B8F6A6-A787-4776-A8DB-55B0BA71ABE6}" presName="textNode" presStyleLbl="bgShp" presStyleIdx="2" presStyleCnt="3"/>
      <dgm:spPr/>
      <dgm:t>
        <a:bodyPr/>
        <a:lstStyle/>
        <a:p>
          <a:endParaRPr lang="pt-PT"/>
        </a:p>
      </dgm:t>
    </dgm:pt>
    <dgm:pt modelId="{7CFF15BA-5AC4-4CBF-9C1F-FB8BB65E4CC9}" type="pres">
      <dgm:prSet presAssocID="{C1B8F6A6-A787-4776-A8DB-55B0BA71ABE6}" presName="compChildNode" presStyleCnt="0"/>
      <dgm:spPr/>
    </dgm:pt>
    <dgm:pt modelId="{D22E9DAC-C05E-4CD8-BFC6-3022F062BFF3}" type="pres">
      <dgm:prSet presAssocID="{C1B8F6A6-A787-4776-A8DB-55B0BA71ABE6}" presName="theInnerList" presStyleCnt="0"/>
      <dgm:spPr/>
    </dgm:pt>
    <dgm:pt modelId="{141B529F-DAC7-4494-9E05-7D04D61BAC89}" type="pres">
      <dgm:prSet presAssocID="{D44EDF43-544B-41DB-8D52-129518206A9F}" presName="childNode" presStyleLbl="node1" presStyleIdx="3" presStyleCnt="5">
        <dgm:presLayoutVars>
          <dgm:bulletEnabled val="1"/>
        </dgm:presLayoutVars>
      </dgm:prSet>
      <dgm:spPr/>
      <dgm:t>
        <a:bodyPr/>
        <a:lstStyle/>
        <a:p>
          <a:endParaRPr lang="pt-PT"/>
        </a:p>
      </dgm:t>
    </dgm:pt>
    <dgm:pt modelId="{761B90B8-FF4F-43A9-9DBE-B5F6CDE3CD44}" type="pres">
      <dgm:prSet presAssocID="{D44EDF43-544B-41DB-8D52-129518206A9F}" presName="aSpace2" presStyleCnt="0"/>
      <dgm:spPr/>
    </dgm:pt>
    <dgm:pt modelId="{D9219065-6821-43E7-918B-2253DAE55C37}" type="pres">
      <dgm:prSet presAssocID="{E2DB18F3-0BE2-4470-879B-25617C13353B}" presName="childNode" presStyleLbl="node1" presStyleIdx="4" presStyleCnt="5">
        <dgm:presLayoutVars>
          <dgm:bulletEnabled val="1"/>
        </dgm:presLayoutVars>
      </dgm:prSet>
      <dgm:spPr/>
      <dgm:t>
        <a:bodyPr/>
        <a:lstStyle/>
        <a:p>
          <a:endParaRPr lang="pt-PT"/>
        </a:p>
      </dgm:t>
    </dgm:pt>
  </dgm:ptLst>
  <dgm:cxnLst>
    <dgm:cxn modelId="{CBB8E035-F128-4AEE-9E73-11E376FC0D2D}" srcId="{D8D2A067-F5A5-4507-808F-42F008AA6B0B}" destId="{81B6E100-7905-4A03-A75F-8A51C0BBF7CD}" srcOrd="0" destOrd="0" parTransId="{0D113A39-722D-451F-9158-F3F81033959F}" sibTransId="{194BD841-08EE-4FFA-83F0-28083AA85BA6}"/>
    <dgm:cxn modelId="{E131350A-BEB0-45AC-A48B-3D37FF2DE80E}" srcId="{C826C008-8675-4684-9947-03DD5098ABAF}" destId="{D8D2A067-F5A5-4507-808F-42F008AA6B0B}" srcOrd="0" destOrd="0" parTransId="{A4AA0CE7-DA8A-4D34-B4BA-450E855D8CDB}" sibTransId="{1AC20C90-67FD-4CA1-9C09-64A68F3E1586}"/>
    <dgm:cxn modelId="{FD0C5E02-9B1B-4AC6-93E0-E9D5F1B9D3B5}" type="presOf" srcId="{2E6541C1-6902-4A96-A012-B4C5016B8BE4}" destId="{25514001-2CED-42F2-8C9E-2DB59054A98F}" srcOrd="1" destOrd="0" presId="urn:microsoft.com/office/officeart/2005/8/layout/lProcess2"/>
    <dgm:cxn modelId="{6063A038-E3B0-4583-8036-FD8EE0B5E3A5}" srcId="{C1B8F6A6-A787-4776-A8DB-55B0BA71ABE6}" destId="{E2DB18F3-0BE2-4470-879B-25617C13353B}" srcOrd="1" destOrd="0" parTransId="{FFD77493-89E3-4671-9948-87AD2078D94B}" sibTransId="{14895EC4-C1DD-48A8-9E66-1DACCC8A065E}"/>
    <dgm:cxn modelId="{A724CBAB-3D9A-4CBC-A76B-85E5008588C3}" type="presOf" srcId="{C1B8F6A6-A787-4776-A8DB-55B0BA71ABE6}" destId="{70D4A5D4-6824-4C69-83F9-79BA0B20D0C9}" srcOrd="0" destOrd="0" presId="urn:microsoft.com/office/officeart/2005/8/layout/lProcess2"/>
    <dgm:cxn modelId="{4B740F93-F778-4CBF-9A0C-FB64AABA0BE2}" srcId="{2E6541C1-6902-4A96-A012-B4C5016B8BE4}" destId="{6F7777B7-A317-4E6A-BECC-7D2D4D1629E2}" srcOrd="0" destOrd="0" parTransId="{194593ED-D99C-4734-9045-9058C0E3F51D}" sibTransId="{CFBE9BFA-64B4-4CC1-A499-B5FAA1F46577}"/>
    <dgm:cxn modelId="{F80547B4-0FFB-446E-B9EF-DB2157889255}" type="presOf" srcId="{D44EDF43-544B-41DB-8D52-129518206A9F}" destId="{141B529F-DAC7-4494-9E05-7D04D61BAC89}" srcOrd="0" destOrd="0" presId="urn:microsoft.com/office/officeart/2005/8/layout/lProcess2"/>
    <dgm:cxn modelId="{E88BF102-7785-4CE1-B501-C42931581519}" type="presOf" srcId="{E2DB18F3-0BE2-4470-879B-25617C13353B}" destId="{D9219065-6821-43E7-918B-2253DAE55C37}" srcOrd="0" destOrd="0" presId="urn:microsoft.com/office/officeart/2005/8/layout/lProcess2"/>
    <dgm:cxn modelId="{0BAF7981-3836-4F71-9621-DF817E6C4FB6}" type="presOf" srcId="{C826C008-8675-4684-9947-03DD5098ABAF}" destId="{750B23E8-1D50-455F-B044-7B8C39ADD54D}" srcOrd="0" destOrd="0" presId="urn:microsoft.com/office/officeart/2005/8/layout/lProcess2"/>
    <dgm:cxn modelId="{3DBBBA09-5BC9-4B4A-B613-53DBAEC1F7D9}" type="presOf" srcId="{D8D2A067-F5A5-4507-808F-42F008AA6B0B}" destId="{DA4824C8-C7AE-4C04-BBCD-1F1A6AF9FF93}" srcOrd="1" destOrd="0" presId="urn:microsoft.com/office/officeart/2005/8/layout/lProcess2"/>
    <dgm:cxn modelId="{475608D9-A64B-4371-A8C8-D46594CA5101}" srcId="{C826C008-8675-4684-9947-03DD5098ABAF}" destId="{C1B8F6A6-A787-4776-A8DB-55B0BA71ABE6}" srcOrd="2" destOrd="0" parTransId="{3EBC0C86-BA1E-4719-9E3B-FDEB3B9F70B3}" sibTransId="{B2694546-E0E3-4C1E-B479-F8EA92DD6D60}"/>
    <dgm:cxn modelId="{22100F48-7CD2-4A1E-BD65-05A94BE7ED2D}" type="presOf" srcId="{81B6E100-7905-4A03-A75F-8A51C0BBF7CD}" destId="{9E6CC02D-C32F-4B62-86D4-F92B18BC7663}" srcOrd="0" destOrd="0" presId="urn:microsoft.com/office/officeart/2005/8/layout/lProcess2"/>
    <dgm:cxn modelId="{D95A8BEC-F160-44F2-AF4F-F393EFBCC134}" type="presOf" srcId="{D8D2A067-F5A5-4507-808F-42F008AA6B0B}" destId="{6CDCE199-FE28-4FFD-9717-97863E7F9160}" srcOrd="0" destOrd="0" presId="urn:microsoft.com/office/officeart/2005/8/layout/lProcess2"/>
    <dgm:cxn modelId="{152B788B-964A-4A6D-9F2F-128AFB32EC90}" type="presOf" srcId="{6F7777B7-A317-4E6A-BECC-7D2D4D1629E2}" destId="{064BCC60-FDAA-4222-BB08-71428DD14FCB}" srcOrd="0" destOrd="0" presId="urn:microsoft.com/office/officeart/2005/8/layout/lProcess2"/>
    <dgm:cxn modelId="{E0D71F3B-3C02-4E0A-8794-6E2BAF99D85D}" srcId="{C826C008-8675-4684-9947-03DD5098ABAF}" destId="{2E6541C1-6902-4A96-A012-B4C5016B8BE4}" srcOrd="1" destOrd="0" parTransId="{1537819F-DE68-4993-A9EB-95E22782FA78}" sibTransId="{BB0B07C1-CFFC-4083-BC2B-1D5F71D1BAC5}"/>
    <dgm:cxn modelId="{D9BA9A18-1A22-4F97-BC60-2815CE62D5FB}" type="presOf" srcId="{2E6541C1-6902-4A96-A012-B4C5016B8BE4}" destId="{8CE6EA87-6963-4DC7-ADE9-95BFF0C09728}" srcOrd="0" destOrd="0" presId="urn:microsoft.com/office/officeart/2005/8/layout/lProcess2"/>
    <dgm:cxn modelId="{C8DC4C93-5BCC-4C04-94FC-3A128CDD0870}" srcId="{2E6541C1-6902-4A96-A012-B4C5016B8BE4}" destId="{57027995-174E-4D93-8D44-870459E43F24}" srcOrd="1" destOrd="0" parTransId="{7CC550CC-C06A-4081-AB4E-EAA0E7BFEE24}" sibTransId="{A2095502-EC6F-4516-BC6D-57E4D221E7B3}"/>
    <dgm:cxn modelId="{AF4FBACE-47F7-44A3-906D-5133012FDE6A}" type="presOf" srcId="{C1B8F6A6-A787-4776-A8DB-55B0BA71ABE6}" destId="{2BC76846-57CF-42B7-A08A-B234374DCB22}" srcOrd="1" destOrd="0" presId="urn:microsoft.com/office/officeart/2005/8/layout/lProcess2"/>
    <dgm:cxn modelId="{C62AD5A7-EF11-49B0-8FD5-32DF44B43177}" type="presOf" srcId="{57027995-174E-4D93-8D44-870459E43F24}" destId="{E7050C11-62BB-4E20-B213-FA4A461F3D34}" srcOrd="0" destOrd="0" presId="urn:microsoft.com/office/officeart/2005/8/layout/lProcess2"/>
    <dgm:cxn modelId="{A9E73927-1A0D-498C-90A7-C20D268B5A91}" srcId="{C1B8F6A6-A787-4776-A8DB-55B0BA71ABE6}" destId="{D44EDF43-544B-41DB-8D52-129518206A9F}" srcOrd="0" destOrd="0" parTransId="{091AFE89-1C05-4C01-84EB-1A8DC6D00A7F}" sibTransId="{FC0CB06A-B065-4EAF-8636-AD8C43FF463D}"/>
    <dgm:cxn modelId="{AFDB4193-10D4-4980-B0CA-5757CD5EF34B}" type="presParOf" srcId="{750B23E8-1D50-455F-B044-7B8C39ADD54D}" destId="{347888A4-0860-4F99-BCBF-1932F636CA62}" srcOrd="0" destOrd="0" presId="urn:microsoft.com/office/officeart/2005/8/layout/lProcess2"/>
    <dgm:cxn modelId="{12FE937D-AA4B-4F84-B42A-AF94C05BDDF9}" type="presParOf" srcId="{347888A4-0860-4F99-BCBF-1932F636CA62}" destId="{6CDCE199-FE28-4FFD-9717-97863E7F9160}" srcOrd="0" destOrd="0" presId="urn:microsoft.com/office/officeart/2005/8/layout/lProcess2"/>
    <dgm:cxn modelId="{F8897043-63C5-4C18-970E-BC51F7B4B005}" type="presParOf" srcId="{347888A4-0860-4F99-BCBF-1932F636CA62}" destId="{DA4824C8-C7AE-4C04-BBCD-1F1A6AF9FF93}" srcOrd="1" destOrd="0" presId="urn:microsoft.com/office/officeart/2005/8/layout/lProcess2"/>
    <dgm:cxn modelId="{D409ED33-86B3-46B0-BC06-EE08BDD9F53C}" type="presParOf" srcId="{347888A4-0860-4F99-BCBF-1932F636CA62}" destId="{44AA69A3-762F-403D-894C-B2BE59270698}" srcOrd="2" destOrd="0" presId="urn:microsoft.com/office/officeart/2005/8/layout/lProcess2"/>
    <dgm:cxn modelId="{824CD2BB-BC34-467A-A3A5-B81AA2997935}" type="presParOf" srcId="{44AA69A3-762F-403D-894C-B2BE59270698}" destId="{2269790C-ECB6-4ED6-894D-B769A937791F}" srcOrd="0" destOrd="0" presId="urn:microsoft.com/office/officeart/2005/8/layout/lProcess2"/>
    <dgm:cxn modelId="{3F7009B9-7B44-43AB-9397-594E1F192FF6}" type="presParOf" srcId="{2269790C-ECB6-4ED6-894D-B769A937791F}" destId="{9E6CC02D-C32F-4B62-86D4-F92B18BC7663}" srcOrd="0" destOrd="0" presId="urn:microsoft.com/office/officeart/2005/8/layout/lProcess2"/>
    <dgm:cxn modelId="{DDFFE381-4CE1-42AA-8579-670DC74289E4}" type="presParOf" srcId="{750B23E8-1D50-455F-B044-7B8C39ADD54D}" destId="{A284F24C-7AD6-43DA-A6BB-1539D89CC54C}" srcOrd="1" destOrd="0" presId="urn:microsoft.com/office/officeart/2005/8/layout/lProcess2"/>
    <dgm:cxn modelId="{C7DA2D18-E6A2-47F6-A114-0CC7A806642E}" type="presParOf" srcId="{750B23E8-1D50-455F-B044-7B8C39ADD54D}" destId="{CC9C2235-1BAC-4540-B3EB-7762EF5475F2}" srcOrd="2" destOrd="0" presId="urn:microsoft.com/office/officeart/2005/8/layout/lProcess2"/>
    <dgm:cxn modelId="{C1A38B9D-DA32-40E9-8D3C-93DDAEB387B6}" type="presParOf" srcId="{CC9C2235-1BAC-4540-B3EB-7762EF5475F2}" destId="{8CE6EA87-6963-4DC7-ADE9-95BFF0C09728}" srcOrd="0" destOrd="0" presId="urn:microsoft.com/office/officeart/2005/8/layout/lProcess2"/>
    <dgm:cxn modelId="{A4E0452F-78FA-48F9-858D-B2E3A7A4B5B8}" type="presParOf" srcId="{CC9C2235-1BAC-4540-B3EB-7762EF5475F2}" destId="{25514001-2CED-42F2-8C9E-2DB59054A98F}" srcOrd="1" destOrd="0" presId="urn:microsoft.com/office/officeart/2005/8/layout/lProcess2"/>
    <dgm:cxn modelId="{BFDC5A91-73D5-460C-82FF-45F2412776CB}" type="presParOf" srcId="{CC9C2235-1BAC-4540-B3EB-7762EF5475F2}" destId="{9DAD8FA0-5D4A-4D36-945D-623FA474404A}" srcOrd="2" destOrd="0" presId="urn:microsoft.com/office/officeart/2005/8/layout/lProcess2"/>
    <dgm:cxn modelId="{9664B0B2-B40B-400B-99B4-7D50E7A15D6B}" type="presParOf" srcId="{9DAD8FA0-5D4A-4D36-945D-623FA474404A}" destId="{7B62B27E-229F-4C6D-875C-110CA14D1A48}" srcOrd="0" destOrd="0" presId="urn:microsoft.com/office/officeart/2005/8/layout/lProcess2"/>
    <dgm:cxn modelId="{5C4D90D3-AB85-460A-B148-DD5FDEF50B8C}" type="presParOf" srcId="{7B62B27E-229F-4C6D-875C-110CA14D1A48}" destId="{064BCC60-FDAA-4222-BB08-71428DD14FCB}" srcOrd="0" destOrd="0" presId="urn:microsoft.com/office/officeart/2005/8/layout/lProcess2"/>
    <dgm:cxn modelId="{82CC8C0C-87CF-460E-A5B3-8BD8D3F68635}" type="presParOf" srcId="{7B62B27E-229F-4C6D-875C-110CA14D1A48}" destId="{A0A4DF76-586D-4AF3-99E6-3D923EECDC74}" srcOrd="1" destOrd="0" presId="urn:microsoft.com/office/officeart/2005/8/layout/lProcess2"/>
    <dgm:cxn modelId="{6C09A2BE-F4C7-4D85-9697-87B13E26FE1F}" type="presParOf" srcId="{7B62B27E-229F-4C6D-875C-110CA14D1A48}" destId="{E7050C11-62BB-4E20-B213-FA4A461F3D34}" srcOrd="2" destOrd="0" presId="urn:microsoft.com/office/officeart/2005/8/layout/lProcess2"/>
    <dgm:cxn modelId="{1809B833-0052-45B2-B7C2-AF02647A46EB}" type="presParOf" srcId="{750B23E8-1D50-455F-B044-7B8C39ADD54D}" destId="{C6C5C9F0-87A5-4938-A7AA-20690A0751F0}" srcOrd="3" destOrd="0" presId="urn:microsoft.com/office/officeart/2005/8/layout/lProcess2"/>
    <dgm:cxn modelId="{E7681502-10A5-477C-BB2C-AB3DFB863EBB}" type="presParOf" srcId="{750B23E8-1D50-455F-B044-7B8C39ADD54D}" destId="{55B5ED2F-46A0-48EE-A156-5005F0AA4126}" srcOrd="4" destOrd="0" presId="urn:microsoft.com/office/officeart/2005/8/layout/lProcess2"/>
    <dgm:cxn modelId="{6C998BEE-B5E3-42FC-965B-31FDB9409E28}" type="presParOf" srcId="{55B5ED2F-46A0-48EE-A156-5005F0AA4126}" destId="{70D4A5D4-6824-4C69-83F9-79BA0B20D0C9}" srcOrd="0" destOrd="0" presId="urn:microsoft.com/office/officeart/2005/8/layout/lProcess2"/>
    <dgm:cxn modelId="{A2383EB8-510F-4FC1-9A00-EF8DC9E486DC}" type="presParOf" srcId="{55B5ED2F-46A0-48EE-A156-5005F0AA4126}" destId="{2BC76846-57CF-42B7-A08A-B234374DCB22}" srcOrd="1" destOrd="0" presId="urn:microsoft.com/office/officeart/2005/8/layout/lProcess2"/>
    <dgm:cxn modelId="{E103CA25-33D6-4292-8B5B-5CFB5C056DC7}" type="presParOf" srcId="{55B5ED2F-46A0-48EE-A156-5005F0AA4126}" destId="{7CFF15BA-5AC4-4CBF-9C1F-FB8BB65E4CC9}" srcOrd="2" destOrd="0" presId="urn:microsoft.com/office/officeart/2005/8/layout/lProcess2"/>
    <dgm:cxn modelId="{EC30F9B5-7781-4B81-8084-5962AA06DE34}" type="presParOf" srcId="{7CFF15BA-5AC4-4CBF-9C1F-FB8BB65E4CC9}" destId="{D22E9DAC-C05E-4CD8-BFC6-3022F062BFF3}" srcOrd="0" destOrd="0" presId="urn:microsoft.com/office/officeart/2005/8/layout/lProcess2"/>
    <dgm:cxn modelId="{7086C17B-71D5-490C-BCBE-14E1DAA26CB2}" type="presParOf" srcId="{D22E9DAC-C05E-4CD8-BFC6-3022F062BFF3}" destId="{141B529F-DAC7-4494-9E05-7D04D61BAC89}" srcOrd="0" destOrd="0" presId="urn:microsoft.com/office/officeart/2005/8/layout/lProcess2"/>
    <dgm:cxn modelId="{C0974704-6802-45BF-BA7E-FD83990F7824}" type="presParOf" srcId="{D22E9DAC-C05E-4CD8-BFC6-3022F062BFF3}" destId="{761B90B8-FF4F-43A9-9DBE-B5F6CDE3CD44}" srcOrd="1" destOrd="0" presId="urn:microsoft.com/office/officeart/2005/8/layout/lProcess2"/>
    <dgm:cxn modelId="{38FF5C9D-FA6C-4E8E-8B97-834403FA7ED5}" type="presParOf" srcId="{D22E9DAC-C05E-4CD8-BFC6-3022F062BFF3}" destId="{D9219065-6821-43E7-918B-2253DAE55C37}"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CE199-FE28-4FFD-9717-97863E7F9160}">
      <dsp:nvSpPr>
        <dsp:cNvPr id="0" name=""/>
        <dsp:cNvSpPr/>
      </dsp:nvSpPr>
      <dsp:spPr>
        <a:xfrm>
          <a:off x="670" y="0"/>
          <a:ext cx="1742296" cy="1271905"/>
        </a:xfrm>
        <a:prstGeom prst="roundRect">
          <a:avLst>
            <a:gd name="adj" fmla="val 10000"/>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t-PT" sz="1100" kern="1200" dirty="0" smtClean="0">
              <a:solidFill>
                <a:sysClr val="windowText" lastClr="000000"/>
              </a:solidFill>
              <a:latin typeface="Cambria"/>
              <a:ea typeface="+mn-ea"/>
              <a:cs typeface="+mn-cs"/>
            </a:rPr>
            <a:t>BB-Direct </a:t>
          </a:r>
          <a:r>
            <a:rPr lang="pt-PT" sz="1100" kern="1200" dirty="0">
              <a:solidFill>
                <a:sysClr val="windowText" lastClr="000000"/>
              </a:solidFill>
              <a:latin typeface="Cambria"/>
              <a:ea typeface="+mn-ea"/>
              <a:cs typeface="+mn-cs"/>
            </a:rPr>
            <a:t>air to ground communications</a:t>
          </a:r>
        </a:p>
      </dsp:txBody>
      <dsp:txXfrm>
        <a:off x="11846" y="11176"/>
        <a:ext cx="1719944" cy="359219"/>
      </dsp:txXfrm>
    </dsp:sp>
    <dsp:sp modelId="{9E6CC02D-C32F-4B62-86D4-F92B18BC7663}">
      <dsp:nvSpPr>
        <dsp:cNvPr id="0" name=""/>
        <dsp:cNvSpPr/>
      </dsp:nvSpPr>
      <dsp:spPr>
        <a:xfrm>
          <a:off x="144012" y="445166"/>
          <a:ext cx="1393837" cy="82673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t-PT" sz="1100" kern="1200">
              <a:solidFill>
                <a:sysClr val="window" lastClr="FFFFFF"/>
              </a:solidFill>
              <a:latin typeface="Cambria"/>
              <a:ea typeface="+mn-ea"/>
              <a:cs typeface="+mn-cs"/>
            </a:rPr>
            <a:t>DA2GC</a:t>
          </a:r>
        </a:p>
      </dsp:txBody>
      <dsp:txXfrm>
        <a:off x="168226" y="469380"/>
        <a:ext cx="1345409" cy="778310"/>
      </dsp:txXfrm>
    </dsp:sp>
    <dsp:sp modelId="{8CE6EA87-6963-4DC7-ADE9-95BFF0C09728}">
      <dsp:nvSpPr>
        <dsp:cNvPr id="0" name=""/>
        <dsp:cNvSpPr/>
      </dsp:nvSpPr>
      <dsp:spPr>
        <a:xfrm>
          <a:off x="1873639" y="0"/>
          <a:ext cx="1742296" cy="1271905"/>
        </a:xfrm>
        <a:prstGeom prst="roundRect">
          <a:avLst>
            <a:gd name="adj" fmla="val 10000"/>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t-PT" sz="1100" kern="1200" dirty="0">
              <a:solidFill>
                <a:sysClr val="windowText" lastClr="000000">
                  <a:hueOff val="0"/>
                  <a:satOff val="0"/>
                  <a:lumOff val="0"/>
                  <a:alphaOff val="0"/>
                </a:sysClr>
              </a:solidFill>
              <a:latin typeface="Cambria"/>
              <a:ea typeface="+mn-ea"/>
              <a:cs typeface="+mn-cs"/>
            </a:rPr>
            <a:t>Video links and cordless cameras</a:t>
          </a:r>
        </a:p>
      </dsp:txBody>
      <dsp:txXfrm>
        <a:off x="1884815" y="11176"/>
        <a:ext cx="1719944" cy="359219"/>
      </dsp:txXfrm>
    </dsp:sp>
    <dsp:sp modelId="{064BCC60-FDAA-4222-BB08-71428DD14FCB}">
      <dsp:nvSpPr>
        <dsp:cNvPr id="0" name=""/>
        <dsp:cNvSpPr/>
      </dsp:nvSpPr>
      <dsp:spPr>
        <a:xfrm>
          <a:off x="2047868" y="381944"/>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t-PT" sz="1100" kern="1200">
              <a:solidFill>
                <a:sysClr val="window" lastClr="FFFFFF"/>
              </a:solidFill>
              <a:latin typeface="Cambria"/>
              <a:ea typeface="+mn-ea"/>
              <a:cs typeface="+mn-cs"/>
            </a:rPr>
            <a:t>PMSE</a:t>
          </a:r>
        </a:p>
      </dsp:txBody>
      <dsp:txXfrm>
        <a:off x="2059100" y="393176"/>
        <a:ext cx="1371373" cy="361032"/>
      </dsp:txXfrm>
    </dsp:sp>
    <dsp:sp modelId="{E7050C11-62BB-4E20-B213-FA4A461F3D34}">
      <dsp:nvSpPr>
        <dsp:cNvPr id="0" name=""/>
        <dsp:cNvSpPr/>
      </dsp:nvSpPr>
      <dsp:spPr>
        <a:xfrm>
          <a:off x="2047868" y="824440"/>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t-PT" sz="1100" kern="1200">
              <a:solidFill>
                <a:sysClr val="window" lastClr="FFFFFF"/>
              </a:solidFill>
              <a:latin typeface="Cambria"/>
              <a:ea typeface="+mn-ea"/>
              <a:cs typeface="+mn-cs"/>
            </a:rPr>
            <a:t>PPDR</a:t>
          </a:r>
        </a:p>
      </dsp:txBody>
      <dsp:txXfrm>
        <a:off x="2059100" y="835672"/>
        <a:ext cx="1371373" cy="361032"/>
      </dsp:txXfrm>
    </dsp:sp>
    <dsp:sp modelId="{70D4A5D4-6824-4C69-83F9-79BA0B20D0C9}">
      <dsp:nvSpPr>
        <dsp:cNvPr id="0" name=""/>
        <dsp:cNvSpPr/>
      </dsp:nvSpPr>
      <dsp:spPr>
        <a:xfrm>
          <a:off x="3746608" y="0"/>
          <a:ext cx="1742296" cy="1271905"/>
        </a:xfrm>
        <a:prstGeom prst="roundRect">
          <a:avLst>
            <a:gd name="adj" fmla="val 10000"/>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0" kern="1200">
              <a:solidFill>
                <a:sysClr val="windowText" lastClr="000000">
                  <a:hueOff val="0"/>
                  <a:satOff val="0"/>
                  <a:lumOff val="0"/>
                  <a:alphaOff val="0"/>
                </a:sysClr>
              </a:solidFill>
              <a:latin typeface="Cambria"/>
              <a:ea typeface="+mn-ea"/>
              <a:cs typeface="+mn-cs"/>
            </a:rPr>
            <a:t>Applications under general authorisation</a:t>
          </a:r>
          <a:endParaRPr lang="pt-PT" sz="1100" b="0" kern="1200">
            <a:solidFill>
              <a:sysClr val="windowText" lastClr="000000">
                <a:hueOff val="0"/>
                <a:satOff val="0"/>
                <a:lumOff val="0"/>
                <a:alphaOff val="0"/>
              </a:sysClr>
            </a:solidFill>
            <a:latin typeface="Cambria"/>
            <a:ea typeface="+mn-ea"/>
            <a:cs typeface="+mn-cs"/>
          </a:endParaRPr>
        </a:p>
      </dsp:txBody>
      <dsp:txXfrm>
        <a:off x="3757784" y="11176"/>
        <a:ext cx="1719944" cy="359219"/>
      </dsp:txXfrm>
    </dsp:sp>
    <dsp:sp modelId="{141B529F-DAC7-4494-9E05-7D04D61BAC89}">
      <dsp:nvSpPr>
        <dsp:cNvPr id="0" name=""/>
        <dsp:cNvSpPr/>
      </dsp:nvSpPr>
      <dsp:spPr>
        <a:xfrm>
          <a:off x="3920837" y="381944"/>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t-PT" sz="1100" kern="1200">
              <a:solidFill>
                <a:sysClr val="window" lastClr="FFFFFF"/>
              </a:solidFill>
              <a:latin typeface="Cambria"/>
              <a:ea typeface="+mn-ea"/>
              <a:cs typeface="+mn-cs"/>
            </a:rPr>
            <a:t>DECT</a:t>
          </a:r>
        </a:p>
      </dsp:txBody>
      <dsp:txXfrm>
        <a:off x="3932069" y="393176"/>
        <a:ext cx="1371373" cy="361032"/>
      </dsp:txXfrm>
    </dsp:sp>
    <dsp:sp modelId="{D9219065-6821-43E7-918B-2253DAE55C37}">
      <dsp:nvSpPr>
        <dsp:cNvPr id="0" name=""/>
        <dsp:cNvSpPr/>
      </dsp:nvSpPr>
      <dsp:spPr>
        <a:xfrm>
          <a:off x="3920837" y="824440"/>
          <a:ext cx="1393837" cy="38349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t-PT" sz="1100" kern="1200">
              <a:solidFill>
                <a:sysClr val="window" lastClr="FFFFFF"/>
              </a:solidFill>
              <a:latin typeface="Cambria"/>
              <a:ea typeface="+mn-ea"/>
              <a:cs typeface="+mn-cs"/>
            </a:rPr>
            <a:t>SRD</a:t>
          </a:r>
        </a:p>
      </dsp:txBody>
      <dsp:txXfrm>
        <a:off x="3932069" y="835672"/>
        <a:ext cx="1371373" cy="36103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46400" cy="49418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b="1">
                <a:latin typeface="Times" pitchFamily="-32" charset="0"/>
                <a:cs typeface="+mn-cs"/>
              </a:defRPr>
            </a:lvl1pPr>
          </a:lstStyle>
          <a:p>
            <a:pPr>
              <a:defRPr/>
            </a:pPr>
            <a:endParaRPr lang="en-GB"/>
          </a:p>
        </p:txBody>
      </p:sp>
      <p:sp>
        <p:nvSpPr>
          <p:cNvPr id="12291" name="Rectangle 3"/>
          <p:cNvSpPr>
            <a:spLocks noGrp="1" noChangeArrowheads="1"/>
          </p:cNvSpPr>
          <p:nvPr>
            <p:ph type="dt" idx="1"/>
          </p:nvPr>
        </p:nvSpPr>
        <p:spPr bwMode="auto">
          <a:xfrm>
            <a:off x="3851275" y="1"/>
            <a:ext cx="2946400" cy="49418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b="1">
                <a:latin typeface="Times" pitchFamily="-32" charset="0"/>
                <a:cs typeface="+mn-cs"/>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06463" y="4690823"/>
            <a:ext cx="4984750" cy="4442938"/>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294" name="Rectangle 6"/>
          <p:cNvSpPr>
            <a:spLocks noGrp="1" noChangeArrowheads="1"/>
          </p:cNvSpPr>
          <p:nvPr>
            <p:ph type="ftr" sz="quarter" idx="4"/>
          </p:nvPr>
        </p:nvSpPr>
        <p:spPr bwMode="auto">
          <a:xfrm>
            <a:off x="0" y="9380067"/>
            <a:ext cx="2946400" cy="494186"/>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b="1">
                <a:latin typeface="Times" pitchFamily="-32" charset="0"/>
                <a:cs typeface="+mn-cs"/>
              </a:defRPr>
            </a:lvl1pPr>
          </a:lstStyle>
          <a:p>
            <a:pPr>
              <a:defRPr/>
            </a:pPr>
            <a:endParaRPr lang="en-GB"/>
          </a:p>
        </p:txBody>
      </p:sp>
      <p:sp>
        <p:nvSpPr>
          <p:cNvPr id="12295" name="Rectangle 7"/>
          <p:cNvSpPr>
            <a:spLocks noGrp="1" noChangeArrowheads="1"/>
          </p:cNvSpPr>
          <p:nvPr>
            <p:ph type="sldNum" sz="quarter" idx="5"/>
          </p:nvPr>
        </p:nvSpPr>
        <p:spPr bwMode="auto">
          <a:xfrm>
            <a:off x="3851275" y="9380067"/>
            <a:ext cx="2946400" cy="494186"/>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b="1">
                <a:latin typeface="Times" pitchFamily="-32" charset="0"/>
                <a:cs typeface="+mn-cs"/>
              </a:defRPr>
            </a:lvl1pPr>
          </a:lstStyle>
          <a:p>
            <a:pPr>
              <a:defRPr/>
            </a:pPr>
            <a:fld id="{8AF0DC94-B7FF-449D-9335-2C49820EDB1F}" type="slidenum">
              <a:rPr lang="en-GB"/>
              <a:pPr>
                <a:defRPr/>
              </a:pPr>
              <a:t>‹#›</a:t>
            </a:fld>
            <a:endParaRPr lang="en-GB"/>
          </a:p>
        </p:txBody>
      </p:sp>
    </p:spTree>
    <p:extLst>
      <p:ext uri="{BB962C8B-B14F-4D97-AF65-F5344CB8AC3E}">
        <p14:creationId xmlns:p14="http://schemas.microsoft.com/office/powerpoint/2010/main" val="3179298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32"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32"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32"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32"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3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acintosh%20HD:Users:bess:Library:Mail%20Downloads:"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Macintosh HD:Users:bess:Library:Mail Downloads:"/>
          <p:cNvPicPr>
            <a:picLocks noChangeAspect="1" noChangeArrowheads="1"/>
          </p:cNvPicPr>
          <p:nvPr userDrawn="1"/>
        </p:nvPicPr>
        <p:blipFill>
          <a:blip r:embed="rId2" r:link="rId3"/>
          <a:srcRect/>
          <a:stretch>
            <a:fillRect/>
          </a:stretch>
        </p:blipFill>
        <p:spPr bwMode="auto">
          <a:xfrm>
            <a:off x="0" y="0"/>
            <a:ext cx="9144000" cy="6858000"/>
          </a:xfrm>
          <a:prstGeom prst="rect">
            <a:avLst/>
          </a:prstGeom>
          <a:noFill/>
          <a:ln w="9525">
            <a:noFill/>
            <a:miter lim="800000"/>
            <a:headEnd/>
            <a:tailEnd/>
          </a:ln>
        </p:spPr>
      </p:pic>
      <p:sp>
        <p:nvSpPr>
          <p:cNvPr id="8195" name="Rectangle 3"/>
          <p:cNvSpPr>
            <a:spLocks noGrp="1" noChangeArrowheads="1"/>
          </p:cNvSpPr>
          <p:nvPr>
            <p:ph type="ctrTitle"/>
          </p:nvPr>
        </p:nvSpPr>
        <p:spPr>
          <a:xfrm>
            <a:off x="533400" y="2514600"/>
            <a:ext cx="7772400" cy="990600"/>
          </a:xfrm>
        </p:spPr>
        <p:txBody>
          <a:bodyPr/>
          <a:lstStyle>
            <a:lvl1pPr>
              <a:defRPr/>
            </a:lvl1pPr>
          </a:lstStyle>
          <a:p>
            <a:pPr lvl="0"/>
            <a:r>
              <a:rPr lang="en-GB" noProof="0" smtClean="0"/>
              <a:t>Click to edit Master title style</a:t>
            </a:r>
          </a:p>
        </p:txBody>
      </p:sp>
      <p:sp>
        <p:nvSpPr>
          <p:cNvPr id="8196" name="Rectangle 4"/>
          <p:cNvSpPr>
            <a:spLocks noGrp="1" noChangeArrowheads="1"/>
          </p:cNvSpPr>
          <p:nvPr>
            <p:ph type="subTitle" idx="1"/>
          </p:nvPr>
        </p:nvSpPr>
        <p:spPr>
          <a:xfrm>
            <a:off x="1905000" y="3352800"/>
            <a:ext cx="6400800" cy="381000"/>
          </a:xfrm>
        </p:spPr>
        <p:txBody>
          <a:bodyPr/>
          <a:lstStyle>
            <a:lvl1pPr marL="0" indent="0" algn="r">
              <a:buFontTx/>
              <a:buNone/>
              <a:defRPr sz="1600">
                <a:solidFill>
                  <a:srgbClr val="FFFFFF"/>
                </a:solidFill>
              </a:defRPr>
            </a:lvl1pPr>
          </a:lstStyle>
          <a:p>
            <a:pPr lvl="0"/>
            <a:r>
              <a:rPr lang="en-GB"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itle 1"/>
          <p:cNvSpPr txBox="1">
            <a:spLocks/>
          </p:cNvSpPr>
          <p:nvPr userDrawn="1"/>
        </p:nvSpPr>
        <p:spPr bwMode="auto">
          <a:xfrm>
            <a:off x="914400" y="1446213"/>
            <a:ext cx="7543800" cy="533400"/>
          </a:xfrm>
          <a:prstGeom prst="rect">
            <a:avLst/>
          </a:prstGeom>
          <a:noFill/>
          <a:ln>
            <a:noFill/>
          </a:ln>
          <a:effectLst/>
          <a:extLst/>
        </p:spPr>
        <p:txBody>
          <a:bodyPr anchor="ctr"/>
          <a:lst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a:lstStyle>
          <a:p>
            <a:pPr>
              <a:defRPr/>
            </a:pPr>
            <a:r>
              <a:rPr lang="en-US" smtClean="0"/>
              <a:t>Click to edit Master title style</a:t>
            </a:r>
            <a:endParaRPr lang="en-GB"/>
          </a:p>
        </p:txBody>
      </p:sp>
      <p:sp>
        <p:nvSpPr>
          <p:cNvPr id="2" name="Vertical Title 1"/>
          <p:cNvSpPr>
            <a:spLocks noGrp="1"/>
          </p:cNvSpPr>
          <p:nvPr>
            <p:ph type="title" orient="vert"/>
          </p:nvPr>
        </p:nvSpPr>
        <p:spPr>
          <a:xfrm>
            <a:off x="6572250" y="1446213"/>
            <a:ext cx="1885950" cy="47259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1446213"/>
            <a:ext cx="5505450" cy="4725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914400" y="2362200"/>
            <a:ext cx="7543800" cy="3810000"/>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1"/>
          <p:cNvSpPr txBox="1">
            <a:spLocks/>
          </p:cNvSpPr>
          <p:nvPr userDrawn="1"/>
        </p:nvSpPr>
        <p:spPr bwMode="auto">
          <a:xfrm>
            <a:off x="914400" y="1446213"/>
            <a:ext cx="7543800" cy="533400"/>
          </a:xfrm>
          <a:prstGeom prst="rect">
            <a:avLst/>
          </a:prstGeom>
          <a:noFill/>
          <a:ln>
            <a:noFill/>
          </a:ln>
          <a:effectLst/>
          <a:extLst/>
        </p:spPr>
        <p:txBody>
          <a:bodyPr anchor="ctr"/>
          <a:lst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a:lstStyle>
          <a:p>
            <a:pPr>
              <a:defRPr/>
            </a:pPr>
            <a:r>
              <a:rPr lang="en-US" smtClean="0"/>
              <a:t>Click to edit Master title style</a:t>
            </a:r>
            <a:endParaRPr lang="en-GB"/>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3622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23622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acintosh%20HD:Users:bess:Library:Mail%20Download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Macintosh HD:Users:bess:Library:Mail Downloads:"/>
          <p:cNvPicPr>
            <a:picLocks noChangeAspect="1" noChangeArrowheads="1"/>
          </p:cNvPicPr>
          <p:nvPr userDrawn="1"/>
        </p:nvPicPr>
        <p:blipFill>
          <a:blip r:embed="rId15" r:link="rId16"/>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914400" y="1446213"/>
            <a:ext cx="7543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914400" y="2362200"/>
            <a:ext cx="7543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914400" y="6324600"/>
            <a:ext cx="2895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900">
                <a:solidFill>
                  <a:srgbClr val="887F6E"/>
                </a:solidFill>
                <a:latin typeface="Arial" pitchFamily="34" charset="0"/>
                <a:cs typeface="+mn-cs"/>
              </a:defRPr>
            </a:lvl1pPr>
          </a:lstStyle>
          <a:p>
            <a:pPr>
              <a:defRPr/>
            </a:pPr>
            <a:r>
              <a:rPr lang="en-US"/>
              <a:t>Footer copy here</a:t>
            </a:r>
            <a:endParaRPr lang="en-US" sz="1400">
              <a:solidFill>
                <a:schemeClr val="tx1"/>
              </a:solidFill>
              <a:latin typeface="Times" pitchFamily="-32" charset="0"/>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 id="2147483716" r:id="rId3"/>
    <p:sldLayoutId id="2147483713" r:id="rId4"/>
    <p:sldLayoutId id="2147483712" r:id="rId5"/>
    <p:sldLayoutId id="2147483711" r:id="rId6"/>
    <p:sldLayoutId id="2147483710" r:id="rId7"/>
    <p:sldLayoutId id="2147483709" r:id="rId8"/>
    <p:sldLayoutId id="2147483708" r:id="rId9"/>
    <p:sldLayoutId id="2147483707" r:id="rId10"/>
    <p:sldLayoutId id="2147483717" r:id="rId11"/>
    <p:sldLayoutId id="2147483706" r:id="rId12"/>
    <p:sldLayoutId id="2147483705" r:id="rId13"/>
  </p:sldLayoutIdLst>
  <p:hf sldNum="0" hdr="0" ftr="0" dt="0"/>
  <p:txStyles>
    <p:title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5"/>
          <p:cNvSpPr>
            <a:spLocks noGrp="1" noChangeArrowheads="1"/>
          </p:cNvSpPr>
          <p:nvPr>
            <p:ph type="ctrTitle"/>
          </p:nvPr>
        </p:nvSpPr>
        <p:spPr>
          <a:xfrm>
            <a:off x="107950" y="2510408"/>
            <a:ext cx="8784530" cy="990600"/>
          </a:xfrm>
        </p:spPr>
        <p:txBody>
          <a:bodyPr/>
          <a:lstStyle/>
          <a:p>
            <a:pPr eaLnBrk="1" hangingPunct="1"/>
            <a:r>
              <a:rPr lang="en-GB" dirty="0"/>
              <a:t/>
            </a:r>
            <a:br>
              <a:rPr lang="en-GB" dirty="0"/>
            </a:br>
            <a:endParaRPr lang="en-GB" sz="1800" dirty="0" smtClean="0"/>
          </a:p>
        </p:txBody>
      </p:sp>
      <p:sp>
        <p:nvSpPr>
          <p:cNvPr id="3" name="Rectangle 15"/>
          <p:cNvSpPr txBox="1">
            <a:spLocks noChangeArrowheads="1"/>
          </p:cNvSpPr>
          <p:nvPr/>
        </p:nvSpPr>
        <p:spPr bwMode="auto">
          <a:xfrm>
            <a:off x="260350" y="2780928"/>
            <a:ext cx="878453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a:lstStyle>
          <a:p>
            <a:pPr eaLnBrk="1" hangingPunct="1"/>
            <a:r>
              <a:rPr lang="en-US" kern="0" dirty="0" smtClean="0"/>
              <a:t>Trends </a:t>
            </a:r>
            <a:r>
              <a:rPr lang="en-US" kern="0" dirty="0"/>
              <a:t>and principles in spectrum </a:t>
            </a:r>
            <a:r>
              <a:rPr lang="en-US" kern="0" dirty="0" smtClean="0"/>
              <a:t>management </a:t>
            </a:r>
          </a:p>
          <a:p>
            <a:pPr eaLnBrk="1" hangingPunct="1"/>
            <a:endParaRPr lang="en-GB" sz="1400" dirty="0" smtClean="0"/>
          </a:p>
          <a:p>
            <a:pPr eaLnBrk="1" hangingPunct="1"/>
            <a:r>
              <a:rPr lang="en-GB" sz="1400" dirty="0" smtClean="0"/>
              <a:t>CEPT </a:t>
            </a:r>
            <a:r>
              <a:rPr lang="en-GB" sz="1400" dirty="0"/>
              <a:t>Workshop on European Spectrum Management and Numbering</a:t>
            </a:r>
          </a:p>
          <a:p>
            <a:pPr eaLnBrk="1" hangingPunct="1"/>
            <a:r>
              <a:rPr lang="en-GB" sz="1400" dirty="0"/>
              <a:t>4</a:t>
            </a:r>
            <a:r>
              <a:rPr lang="en-GB" sz="1400" baseline="30000" dirty="0"/>
              <a:t>th</a:t>
            </a:r>
            <a:r>
              <a:rPr lang="en-GB" sz="1400" dirty="0"/>
              <a:t> June 2014</a:t>
            </a:r>
            <a:endParaRPr lang="da-DK" sz="1400" dirty="0"/>
          </a:p>
          <a:p>
            <a:pPr eaLnBrk="1" hangingPunct="1"/>
            <a:r>
              <a:rPr lang="en-GB" sz="1800" kern="0" dirty="0" smtClean="0"/>
              <a:t/>
            </a:r>
            <a:br>
              <a:rPr lang="en-GB" sz="1800" kern="0" dirty="0" smtClean="0"/>
            </a:br>
            <a:endParaRPr lang="en-GB" sz="1800" kern="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446213"/>
            <a:ext cx="8134672" cy="533400"/>
          </a:xfrm>
        </p:spPr>
        <p:txBody>
          <a:bodyPr/>
          <a:lstStyle/>
          <a:p>
            <a:r>
              <a:rPr lang="en-US" dirty="0"/>
              <a:t>TV WSD </a:t>
            </a:r>
            <a:r>
              <a:rPr lang="en-US" dirty="0" smtClean="0"/>
              <a:t> </a:t>
            </a:r>
            <a:r>
              <a:rPr lang="en-US" dirty="0"/>
              <a:t>– Activities in the ECC</a:t>
            </a:r>
            <a:br>
              <a:rPr lang="en-US" dirty="0"/>
            </a:br>
            <a:endParaRPr lang="en-US" dirty="0"/>
          </a:p>
        </p:txBody>
      </p:sp>
      <p:sp>
        <p:nvSpPr>
          <p:cNvPr id="3" name="TextBox 2"/>
          <p:cNvSpPr txBox="1"/>
          <p:nvPr/>
        </p:nvSpPr>
        <p:spPr>
          <a:xfrm>
            <a:off x="179512" y="2132856"/>
            <a:ext cx="8640960" cy="4278094"/>
          </a:xfrm>
          <a:prstGeom prst="rect">
            <a:avLst/>
          </a:prstGeom>
          <a:noFill/>
        </p:spPr>
        <p:txBody>
          <a:bodyPr wrap="square" rtlCol="0">
            <a:spAutoFit/>
          </a:bodyPr>
          <a:lstStyle/>
          <a:p>
            <a:r>
              <a:rPr lang="en-US" sz="1600" i="1" dirty="0" smtClean="0">
                <a:solidFill>
                  <a:schemeClr val="accent2"/>
                </a:solidFill>
              </a:rPr>
              <a:t>What </a:t>
            </a:r>
            <a:r>
              <a:rPr lang="en-US" sz="1600" i="1" dirty="0">
                <a:solidFill>
                  <a:schemeClr val="accent2"/>
                </a:solidFill>
              </a:rPr>
              <a:t>we have in CEPT</a:t>
            </a:r>
            <a:r>
              <a:rPr lang="en-US" sz="1600" i="1" dirty="0" smtClean="0">
                <a:solidFill>
                  <a:schemeClr val="accent2"/>
                </a:solidFill>
              </a:rPr>
              <a:t>:</a:t>
            </a:r>
            <a:endParaRPr lang="en-US" sz="1600" i="1" dirty="0">
              <a:solidFill>
                <a:schemeClr val="accent2"/>
              </a:solidFill>
            </a:endParaRPr>
          </a:p>
          <a:p>
            <a:pPr marL="342900" indent="-342900">
              <a:buClr>
                <a:srgbClr val="C00000"/>
              </a:buClr>
              <a:buFont typeface="Arial" pitchFamily="34" charset="0"/>
              <a:buChar char="•"/>
            </a:pPr>
            <a:r>
              <a:rPr lang="en-US" sz="1600" dirty="0">
                <a:solidFill>
                  <a:schemeClr val="accent2"/>
                </a:solidFill>
              </a:rPr>
              <a:t>ECC Report 159: Technical and operational requirements for the possible operation of cognitive radio systems in the ‘white spaces’ of the frequency band 470-790 MHz</a:t>
            </a:r>
          </a:p>
          <a:p>
            <a:pPr marL="342900" indent="-342900">
              <a:buClr>
                <a:srgbClr val="C00000"/>
              </a:buClr>
              <a:buFont typeface="Arial" pitchFamily="34" charset="0"/>
              <a:buChar char="•"/>
            </a:pPr>
            <a:r>
              <a:rPr lang="en-US" sz="1600" dirty="0">
                <a:solidFill>
                  <a:schemeClr val="accent2"/>
                </a:solidFill>
              </a:rPr>
              <a:t>ECC Reports 185 “Further definition of technical and operational requirements for the operation of white space devices in the band 470-790 MHz”</a:t>
            </a:r>
          </a:p>
          <a:p>
            <a:pPr marL="342900" indent="-342900">
              <a:buClr>
                <a:srgbClr val="C00000"/>
              </a:buClr>
              <a:buFont typeface="Arial" pitchFamily="34" charset="0"/>
              <a:buChar char="•"/>
            </a:pPr>
            <a:r>
              <a:rPr lang="en-US" sz="1600" dirty="0">
                <a:solidFill>
                  <a:schemeClr val="accent2"/>
                </a:solidFill>
              </a:rPr>
              <a:t>ECC Report 186 “Technical and operational requirements for the operation of white space devices under geo-location approach”.</a:t>
            </a:r>
          </a:p>
          <a:p>
            <a:pPr marL="342900" indent="-342900">
              <a:buClr>
                <a:srgbClr val="C00000"/>
              </a:buClr>
              <a:buFont typeface="Arial" pitchFamily="34" charset="0"/>
              <a:buChar char="•"/>
            </a:pPr>
            <a:r>
              <a:rPr lang="en-US" sz="1600" dirty="0">
                <a:solidFill>
                  <a:schemeClr val="accent2"/>
                </a:solidFill>
              </a:rPr>
              <a:t>WGFM: A summary and analysis of </a:t>
            </a:r>
            <a:r>
              <a:rPr lang="en-US" sz="1600" dirty="0" smtClean="0">
                <a:solidFill>
                  <a:schemeClr val="accent2"/>
                </a:solidFill>
              </a:rPr>
              <a:t>the </a:t>
            </a:r>
            <a:r>
              <a:rPr lang="en-US" sz="1600" dirty="0">
                <a:solidFill>
                  <a:schemeClr val="accent2"/>
                </a:solidFill>
              </a:rPr>
              <a:t>questionnaire on PMSE protection in case of introduction of WSD in the 470-790 MHz band.</a:t>
            </a:r>
            <a:endParaRPr lang="da-DK" sz="1600" dirty="0">
              <a:solidFill>
                <a:schemeClr val="accent2"/>
              </a:solidFill>
            </a:endParaRPr>
          </a:p>
          <a:p>
            <a:endParaRPr lang="da-DK" sz="1600" dirty="0" smtClean="0">
              <a:solidFill>
                <a:schemeClr val="accent2"/>
              </a:solidFill>
            </a:endParaRPr>
          </a:p>
          <a:p>
            <a:r>
              <a:rPr lang="da-DK" sz="1600" i="1" dirty="0" smtClean="0">
                <a:solidFill>
                  <a:schemeClr val="accent2"/>
                </a:solidFill>
              </a:rPr>
              <a:t>In </a:t>
            </a:r>
            <a:r>
              <a:rPr lang="da-DK" sz="1600" i="1" dirty="0">
                <a:solidFill>
                  <a:schemeClr val="accent2"/>
                </a:solidFill>
              </a:rPr>
              <a:t>progress</a:t>
            </a:r>
            <a:r>
              <a:rPr lang="da-DK" sz="1600" i="1" dirty="0" smtClean="0">
                <a:solidFill>
                  <a:schemeClr val="accent2"/>
                </a:solidFill>
              </a:rPr>
              <a:t>:</a:t>
            </a:r>
            <a:endParaRPr lang="da-DK" sz="1600" i="1" dirty="0">
              <a:solidFill>
                <a:schemeClr val="accent2"/>
              </a:solidFill>
            </a:endParaRPr>
          </a:p>
          <a:p>
            <a:pPr marL="342900" indent="-342900">
              <a:buClr>
                <a:srgbClr val="C00000"/>
              </a:buClr>
              <a:buFont typeface="Arial" pitchFamily="34" charset="0"/>
              <a:buChar char="•"/>
            </a:pPr>
            <a:r>
              <a:rPr lang="en-US" sz="1600" dirty="0">
                <a:solidFill>
                  <a:schemeClr val="accent2"/>
                </a:solidFill>
              </a:rPr>
              <a:t>WGFM PT FM53 work item for creation of a new ECC Report for TV-WSD (White Space Devices) using geo-location. The aim is to describe the overall regulatory framework for TV WSD using geo-location databases and guidance for national </a:t>
            </a:r>
            <a:r>
              <a:rPr lang="en-US" sz="1600" dirty="0" smtClean="0">
                <a:solidFill>
                  <a:schemeClr val="accent2"/>
                </a:solidFill>
              </a:rPr>
              <a:t>implementation (target date </a:t>
            </a:r>
            <a:r>
              <a:rPr lang="da-DK" sz="1600" dirty="0" smtClean="0">
                <a:solidFill>
                  <a:schemeClr val="accent2"/>
                </a:solidFill>
              </a:rPr>
              <a:t>not before the </a:t>
            </a:r>
            <a:r>
              <a:rPr lang="da-DK" sz="1600" dirty="0">
                <a:solidFill>
                  <a:schemeClr val="accent2"/>
                </a:solidFill>
              </a:rPr>
              <a:t>end of </a:t>
            </a:r>
            <a:r>
              <a:rPr lang="da-DK" sz="1600" dirty="0" smtClean="0">
                <a:solidFill>
                  <a:schemeClr val="accent2"/>
                </a:solidFill>
              </a:rPr>
              <a:t>2014). </a:t>
            </a:r>
          </a:p>
          <a:p>
            <a:pPr marL="342900" indent="-342900">
              <a:buClr>
                <a:srgbClr val="C00000"/>
              </a:buClr>
              <a:buFont typeface="Arial" pitchFamily="34" charset="0"/>
              <a:buChar char="•"/>
            </a:pPr>
            <a:r>
              <a:rPr lang="da-DK" sz="1600" dirty="0" smtClean="0">
                <a:solidFill>
                  <a:schemeClr val="accent2"/>
                </a:solidFill>
              </a:rPr>
              <a:t>Only </a:t>
            </a:r>
            <a:r>
              <a:rPr lang="da-DK" sz="1600" dirty="0">
                <a:solidFill>
                  <a:schemeClr val="accent2"/>
                </a:solidFill>
              </a:rPr>
              <a:t>afterwards, possible creation of a harmonisation measure (e.g. ECC Recommendation). ECC never received a request (SRdoc) from ETSI on TVWSD.</a:t>
            </a:r>
            <a:endParaRPr lang="en-US" sz="1600" dirty="0">
              <a:solidFill>
                <a:schemeClr val="accent2"/>
              </a:solidFill>
            </a:endParaRPr>
          </a:p>
        </p:txBody>
      </p:sp>
    </p:spTree>
    <p:extLst>
      <p:ext uri="{BB962C8B-B14F-4D97-AF65-F5344CB8AC3E}">
        <p14:creationId xmlns:p14="http://schemas.microsoft.com/office/powerpoint/2010/main" val="28469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446213"/>
            <a:ext cx="8568952" cy="533400"/>
          </a:xfrm>
        </p:spPr>
        <p:txBody>
          <a:bodyPr/>
          <a:lstStyle/>
          <a:p>
            <a:r>
              <a:rPr lang="en-US" dirty="0"/>
              <a:t>Other ideas with regard to geo-location database  usage</a:t>
            </a:r>
            <a:br>
              <a:rPr lang="en-US" dirty="0"/>
            </a:br>
            <a:endParaRPr lang="en-US" dirty="0"/>
          </a:p>
        </p:txBody>
      </p:sp>
      <p:sp>
        <p:nvSpPr>
          <p:cNvPr id="3" name="TextBox 2"/>
          <p:cNvSpPr txBox="1"/>
          <p:nvPr/>
        </p:nvSpPr>
        <p:spPr>
          <a:xfrm>
            <a:off x="179512" y="2564904"/>
            <a:ext cx="8640960" cy="3693319"/>
          </a:xfrm>
          <a:prstGeom prst="rect">
            <a:avLst/>
          </a:prstGeom>
          <a:noFill/>
        </p:spPr>
        <p:txBody>
          <a:bodyPr wrap="square" rtlCol="0">
            <a:spAutoFit/>
          </a:bodyPr>
          <a:lstStyle/>
          <a:p>
            <a:pPr marL="342900" indent="-342900">
              <a:buClr>
                <a:srgbClr val="FF0000"/>
              </a:buClr>
              <a:buFont typeface="Arial" pitchFamily="34" charset="0"/>
              <a:buChar char="•"/>
            </a:pPr>
            <a:r>
              <a:rPr lang="en-US" sz="1800" dirty="0">
                <a:solidFill>
                  <a:schemeClr val="accent2"/>
                </a:solidFill>
              </a:rPr>
              <a:t>FM PT44 (satellite services) </a:t>
            </a:r>
            <a:r>
              <a:rPr lang="en-US" sz="1800" dirty="0" smtClean="0">
                <a:solidFill>
                  <a:schemeClr val="accent2"/>
                </a:solidFill>
              </a:rPr>
              <a:t>considered the scope of the </a:t>
            </a:r>
            <a:r>
              <a:rPr lang="en-US" sz="1800" dirty="0" err="1">
                <a:solidFill>
                  <a:schemeClr val="accent2"/>
                </a:solidFill>
              </a:rPr>
              <a:t>CoRaSat</a:t>
            </a:r>
            <a:r>
              <a:rPr lang="en-US" sz="1800" dirty="0">
                <a:solidFill>
                  <a:schemeClr val="accent2"/>
                </a:solidFill>
              </a:rPr>
              <a:t> project, which looks at different sharing scenarios between satellites and other terrestrial services </a:t>
            </a:r>
            <a:r>
              <a:rPr lang="en-US" sz="1800" dirty="0" smtClean="0">
                <a:solidFill>
                  <a:srgbClr val="FF0000"/>
                </a:solidFill>
              </a:rPr>
              <a:t>(mostly Fixed Service)</a:t>
            </a:r>
            <a:r>
              <a:rPr lang="en-US" sz="1800" dirty="0" smtClean="0">
                <a:solidFill>
                  <a:srgbClr val="002060"/>
                </a:solidFill>
              </a:rPr>
              <a:t> </a:t>
            </a:r>
            <a:r>
              <a:rPr lang="en-US" sz="1800" dirty="0">
                <a:solidFill>
                  <a:schemeClr val="accent2"/>
                </a:solidFill>
              </a:rPr>
              <a:t>or other satellite applications, using cognitive and database methods. ETSI TC SES is creating an ETSI </a:t>
            </a:r>
            <a:r>
              <a:rPr lang="en-US" sz="1800" dirty="0" err="1">
                <a:solidFill>
                  <a:schemeClr val="accent2"/>
                </a:solidFill>
              </a:rPr>
              <a:t>SRdoc</a:t>
            </a:r>
            <a:r>
              <a:rPr lang="en-US" sz="1800" dirty="0">
                <a:solidFill>
                  <a:schemeClr val="accent2"/>
                </a:solidFill>
              </a:rPr>
              <a:t> </a:t>
            </a:r>
            <a:r>
              <a:rPr lang="en-US" sz="1800" dirty="0" smtClean="0">
                <a:solidFill>
                  <a:schemeClr val="accent2"/>
                </a:solidFill>
              </a:rPr>
              <a:t>(expected </a:t>
            </a:r>
            <a:r>
              <a:rPr lang="en-US" sz="1800" dirty="0">
                <a:solidFill>
                  <a:schemeClr val="accent2"/>
                </a:solidFill>
              </a:rPr>
              <a:t>mid 2014). </a:t>
            </a:r>
            <a:r>
              <a:rPr lang="en-US" sz="1800" dirty="0" smtClean="0">
                <a:solidFill>
                  <a:srgbClr val="FF0000"/>
                </a:solidFill>
              </a:rPr>
              <a:t>E.g. improved FSS Reception at locations “outside” FS</a:t>
            </a:r>
          </a:p>
          <a:p>
            <a:pPr marL="342900" indent="-342900">
              <a:buClr>
                <a:srgbClr val="FF0000"/>
              </a:buClr>
              <a:buFont typeface="Arial" pitchFamily="34" charset="0"/>
              <a:buChar char="•"/>
            </a:pPr>
            <a:endParaRPr lang="en-US" sz="1800" dirty="0">
              <a:solidFill>
                <a:srgbClr val="002060"/>
              </a:solidFill>
            </a:endParaRPr>
          </a:p>
          <a:p>
            <a:pPr marL="342900" indent="-342900">
              <a:buClr>
                <a:srgbClr val="FF0000"/>
              </a:buClr>
              <a:buFont typeface="Arial" pitchFamily="34" charset="0"/>
              <a:buChar char="•"/>
            </a:pPr>
            <a:r>
              <a:rPr lang="en-US" sz="1800" dirty="0">
                <a:solidFill>
                  <a:schemeClr val="accent2"/>
                </a:solidFill>
              </a:rPr>
              <a:t>Existing work items in WGFM/SRDMG and WGSE/SE24: Some fixed installed Applications such as Assistive Listening Devices in the VHF band (174-216 MHz) or in other </a:t>
            </a:r>
            <a:r>
              <a:rPr lang="en-US" sz="1800" dirty="0" smtClean="0">
                <a:solidFill>
                  <a:schemeClr val="accent2"/>
                </a:solidFill>
              </a:rPr>
              <a:t>spectrum </a:t>
            </a:r>
            <a:r>
              <a:rPr lang="en-US" sz="1800" dirty="0">
                <a:solidFill>
                  <a:schemeClr val="accent2"/>
                </a:solidFill>
              </a:rPr>
              <a:t>are discussing </a:t>
            </a:r>
            <a:r>
              <a:rPr lang="en-US" sz="1800" dirty="0" err="1">
                <a:solidFill>
                  <a:schemeClr val="accent2"/>
                </a:solidFill>
              </a:rPr>
              <a:t>geolocation</a:t>
            </a:r>
            <a:r>
              <a:rPr lang="en-US" sz="1800" dirty="0">
                <a:solidFill>
                  <a:schemeClr val="accent2"/>
                </a:solidFill>
              </a:rPr>
              <a:t> approaches.</a:t>
            </a:r>
          </a:p>
          <a:p>
            <a:pPr marL="342900" indent="-342900">
              <a:buFont typeface="Arial" pitchFamily="34" charset="0"/>
              <a:buChar char="•"/>
            </a:pPr>
            <a:endParaRPr lang="da-DK" sz="1800" dirty="0" smtClean="0">
              <a:solidFill>
                <a:srgbClr val="002060"/>
              </a:solidFill>
            </a:endParaRPr>
          </a:p>
          <a:p>
            <a:pPr marL="342900" indent="-342900">
              <a:buFont typeface="Arial" pitchFamily="34" charset="0"/>
              <a:buChar char="•"/>
            </a:pPr>
            <a:r>
              <a:rPr lang="da-DK" sz="1800" dirty="0">
                <a:solidFill>
                  <a:srgbClr val="FF0000"/>
                </a:solidFill>
              </a:rPr>
              <a:t>However: </a:t>
            </a:r>
            <a:r>
              <a:rPr lang="da-DK" sz="1800" u="sng" dirty="0">
                <a:solidFill>
                  <a:srgbClr val="FF0000"/>
                </a:solidFill>
              </a:rPr>
              <a:t>geolocation is only one of the options for sharing under discussion</a:t>
            </a:r>
            <a:r>
              <a:rPr lang="da-DK" sz="1800" dirty="0">
                <a:solidFill>
                  <a:srgbClr val="FF0000"/>
                </a:solidFill>
              </a:rPr>
              <a:t>, other options such as Sensing </a:t>
            </a:r>
            <a:r>
              <a:rPr lang="da-DK" sz="1800" dirty="0" smtClean="0">
                <a:solidFill>
                  <a:srgbClr val="FF0000"/>
                </a:solidFill>
              </a:rPr>
              <a:t>/</a:t>
            </a:r>
            <a:r>
              <a:rPr lang="da-DK" sz="1800" dirty="0">
                <a:solidFill>
                  <a:srgbClr val="FF0000"/>
                </a:solidFill>
              </a:rPr>
              <a:t>frequency agility </a:t>
            </a:r>
            <a:r>
              <a:rPr lang="da-DK" sz="1800" dirty="0" smtClean="0">
                <a:solidFill>
                  <a:srgbClr val="FF0000"/>
                </a:solidFill>
              </a:rPr>
              <a:t>are under consideration in other cases.  </a:t>
            </a:r>
            <a:endParaRPr lang="en-US" sz="1800" dirty="0">
              <a:solidFill>
                <a:srgbClr val="FF0000"/>
              </a:solidFill>
            </a:endParaRPr>
          </a:p>
        </p:txBody>
      </p:sp>
    </p:spTree>
    <p:extLst>
      <p:ext uri="{BB962C8B-B14F-4D97-AF65-F5344CB8AC3E}">
        <p14:creationId xmlns:p14="http://schemas.microsoft.com/office/powerpoint/2010/main" val="446604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484783"/>
            <a:ext cx="8856984" cy="494829"/>
          </a:xfrm>
        </p:spPr>
        <p:txBody>
          <a:bodyPr/>
          <a:lstStyle/>
          <a:p>
            <a:r>
              <a:rPr lang="en-US" dirty="0"/>
              <a:t>Sharing </a:t>
            </a:r>
            <a:r>
              <a:rPr lang="en-US" dirty="0" smtClean="0"/>
              <a:t>principles for applications under general authorisations</a:t>
            </a:r>
            <a:r>
              <a:rPr lang="en-US" dirty="0"/>
              <a:t/>
            </a:r>
            <a:br>
              <a:rPr lang="en-US" dirty="0"/>
            </a:br>
            <a:endParaRPr lang="en-US" dirty="0"/>
          </a:p>
        </p:txBody>
      </p:sp>
      <p:sp>
        <p:nvSpPr>
          <p:cNvPr id="3" name="TextBox 2"/>
          <p:cNvSpPr txBox="1"/>
          <p:nvPr/>
        </p:nvSpPr>
        <p:spPr>
          <a:xfrm>
            <a:off x="179512" y="2204864"/>
            <a:ext cx="8640960" cy="4770537"/>
          </a:xfrm>
          <a:prstGeom prst="rect">
            <a:avLst/>
          </a:prstGeom>
          <a:noFill/>
        </p:spPr>
        <p:txBody>
          <a:bodyPr wrap="square" rtlCol="0">
            <a:spAutoFit/>
          </a:bodyPr>
          <a:lstStyle/>
          <a:p>
            <a:r>
              <a:rPr lang="en-US" sz="1600" dirty="0" smtClean="0">
                <a:solidFill>
                  <a:schemeClr val="accent2"/>
                </a:solidFill>
              </a:rPr>
              <a:t>Example for Short Range Devices (SRD): sharing </a:t>
            </a:r>
            <a:r>
              <a:rPr lang="en-US" sz="1600" dirty="0">
                <a:solidFill>
                  <a:schemeClr val="accent2"/>
                </a:solidFill>
              </a:rPr>
              <a:t>principles are set out in CEPT Reports 14 and 44:</a:t>
            </a:r>
          </a:p>
          <a:p>
            <a:pPr marL="800100" lvl="1" indent="-342900">
              <a:buClr>
                <a:srgbClr val="C00000"/>
              </a:buClr>
              <a:buAutoNum type="arabicPeriod"/>
            </a:pPr>
            <a:r>
              <a:rPr lang="en-US" sz="1600" dirty="0" smtClean="0">
                <a:solidFill>
                  <a:schemeClr val="accent2"/>
                </a:solidFill>
              </a:rPr>
              <a:t>Equal </a:t>
            </a:r>
            <a:r>
              <a:rPr lang="en-US" sz="1600" dirty="0">
                <a:solidFill>
                  <a:schemeClr val="accent2"/>
                </a:solidFill>
              </a:rPr>
              <a:t>access to spectrum (and incumbents should not enjoy “seniority”)</a:t>
            </a:r>
          </a:p>
          <a:p>
            <a:pPr marL="800100" lvl="1" indent="-342900">
              <a:buClr>
                <a:srgbClr val="C00000"/>
              </a:buClr>
              <a:buAutoNum type="arabicPeriod"/>
            </a:pPr>
            <a:r>
              <a:rPr lang="en-US" sz="1600" dirty="0">
                <a:solidFill>
                  <a:schemeClr val="accent2"/>
                </a:solidFill>
              </a:rPr>
              <a:t>Technology neutrality </a:t>
            </a:r>
          </a:p>
          <a:p>
            <a:pPr marL="800100" lvl="1" indent="-342900">
              <a:buClr>
                <a:srgbClr val="C00000"/>
              </a:buClr>
              <a:buAutoNum type="arabicPeriod"/>
            </a:pPr>
            <a:r>
              <a:rPr lang="en-US" sz="1600" dirty="0">
                <a:solidFill>
                  <a:schemeClr val="accent2"/>
                </a:solidFill>
              </a:rPr>
              <a:t>Application neutrality (as much as possible)</a:t>
            </a:r>
          </a:p>
          <a:p>
            <a:pPr marL="800100" lvl="1" indent="-342900">
              <a:buClr>
                <a:srgbClr val="C00000"/>
              </a:buClr>
              <a:buAutoNum type="arabicPeriod"/>
            </a:pPr>
            <a:r>
              <a:rPr lang="en-US" sz="1600" dirty="0">
                <a:solidFill>
                  <a:schemeClr val="accent2"/>
                </a:solidFill>
              </a:rPr>
              <a:t>Investigate existing SRD spectrum and existing SRD categories first before considering new spectrum</a:t>
            </a:r>
          </a:p>
          <a:p>
            <a:pPr marL="800100" lvl="1" indent="-342900">
              <a:buClr>
                <a:srgbClr val="C00000"/>
              </a:buClr>
              <a:buAutoNum type="arabicPeriod"/>
            </a:pPr>
            <a:r>
              <a:rPr lang="da-DK" sz="1600" dirty="0">
                <a:solidFill>
                  <a:schemeClr val="accent2"/>
                </a:solidFill>
              </a:rPr>
              <a:t>Avoid fragmentation of the spectrum, search for more efficient sharing solutions</a:t>
            </a:r>
          </a:p>
          <a:p>
            <a:pPr marL="800100" lvl="1" indent="-342900">
              <a:buClr>
                <a:srgbClr val="C00000"/>
              </a:buClr>
              <a:buAutoNum type="arabicPeriod"/>
            </a:pPr>
            <a:r>
              <a:rPr lang="da-DK" sz="1600" dirty="0">
                <a:solidFill>
                  <a:schemeClr val="accent2"/>
                </a:solidFill>
              </a:rPr>
              <a:t>Foster innovation (broad SRD regulation is more open to new ideas than specific regulations)</a:t>
            </a:r>
          </a:p>
          <a:p>
            <a:pPr marL="800100" lvl="1" indent="-342900">
              <a:buAutoNum type="arabicPeriod"/>
            </a:pPr>
            <a:endParaRPr lang="da-DK" sz="1600" dirty="0">
              <a:solidFill>
                <a:schemeClr val="accent2"/>
              </a:solidFill>
            </a:endParaRPr>
          </a:p>
          <a:p>
            <a:r>
              <a:rPr lang="da-DK" sz="1600" dirty="0">
                <a:solidFill>
                  <a:schemeClr val="accent2"/>
                </a:solidFill>
              </a:rPr>
              <a:t>Examples: </a:t>
            </a:r>
          </a:p>
          <a:p>
            <a:endParaRPr lang="da-DK" sz="1600" dirty="0">
              <a:solidFill>
                <a:schemeClr val="accent2"/>
              </a:solidFill>
            </a:endParaRPr>
          </a:p>
          <a:p>
            <a:pPr marL="342900" indent="-342900">
              <a:buClr>
                <a:srgbClr val="C00000"/>
              </a:buClr>
              <a:buAutoNum type="arabicPeriod"/>
            </a:pPr>
            <a:r>
              <a:rPr lang="da-DK" sz="1600" dirty="0">
                <a:solidFill>
                  <a:schemeClr val="accent2"/>
                </a:solidFill>
              </a:rPr>
              <a:t>New band plans 870-876, 915-921 MHz are more horizontal than vertical (e.g. 863-870 MHz)</a:t>
            </a:r>
          </a:p>
          <a:p>
            <a:pPr marL="342900" indent="-342900">
              <a:buClr>
                <a:srgbClr val="C00000"/>
              </a:buClr>
              <a:buAutoNum type="arabicPeriod"/>
            </a:pPr>
            <a:r>
              <a:rPr lang="da-DK" sz="1600" dirty="0">
                <a:solidFill>
                  <a:schemeClr val="accent2"/>
                </a:solidFill>
              </a:rPr>
              <a:t>Medical Applications: LP-AMI, MBANS, Cochlear in 2483.5-2500 MHz are foreseen to share on equal basis and using spectrum access mechanism such as LBT with frequency agility)</a:t>
            </a:r>
          </a:p>
          <a:p>
            <a:pPr marL="800100" lvl="1" indent="-342900">
              <a:buAutoNum type="arabicPeriod"/>
            </a:pPr>
            <a:endParaRPr lang="en-US" sz="1600" dirty="0" smtClean="0">
              <a:solidFill>
                <a:srgbClr val="002060"/>
              </a:solidFill>
            </a:endParaRPr>
          </a:p>
        </p:txBody>
      </p:sp>
    </p:spTree>
    <p:extLst>
      <p:ext uri="{BB962C8B-B14F-4D97-AF65-F5344CB8AC3E}">
        <p14:creationId xmlns:p14="http://schemas.microsoft.com/office/powerpoint/2010/main" val="226795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107504" y="1455440"/>
            <a:ext cx="8786563" cy="533400"/>
          </a:xfrm>
        </p:spPr>
        <p:txBody>
          <a:bodyPr/>
          <a:lstStyle/>
          <a:p>
            <a:r>
              <a:rPr lang="en-US" dirty="0"/>
              <a:t>Tendencies for SRD applications’ use of mitigation techniques</a:t>
            </a:r>
          </a:p>
        </p:txBody>
      </p:sp>
      <p:sp>
        <p:nvSpPr>
          <p:cNvPr id="4" name="Rectangle 3"/>
          <p:cNvSpPr/>
          <p:nvPr/>
        </p:nvSpPr>
        <p:spPr>
          <a:xfrm>
            <a:off x="107504" y="1988840"/>
            <a:ext cx="8784976" cy="4770537"/>
          </a:xfrm>
          <a:prstGeom prst="rect">
            <a:avLst/>
          </a:prstGeom>
        </p:spPr>
        <p:txBody>
          <a:bodyPr wrap="square">
            <a:spAutoFit/>
          </a:bodyPr>
          <a:lstStyle/>
          <a:p>
            <a:pPr marL="285750" indent="-285750">
              <a:buFont typeface="Arial" pitchFamily="34" charset="0"/>
              <a:buChar char="•"/>
            </a:pPr>
            <a:endParaRPr lang="en-US" sz="1800" dirty="0">
              <a:solidFill>
                <a:schemeClr val="accent2"/>
              </a:solidFill>
            </a:endParaRPr>
          </a:p>
          <a:p>
            <a:r>
              <a:rPr lang="en-US" sz="1700" b="1" dirty="0">
                <a:solidFill>
                  <a:schemeClr val="accent2"/>
                </a:solidFill>
              </a:rPr>
              <a:t>Example: New band plan 870-876 MHz (from ECC Report 189; work triggered by ETSI </a:t>
            </a:r>
            <a:r>
              <a:rPr lang="en-US" sz="1700" b="1" dirty="0" err="1">
                <a:solidFill>
                  <a:schemeClr val="accent2"/>
                </a:solidFill>
              </a:rPr>
              <a:t>SRdocs</a:t>
            </a:r>
            <a:r>
              <a:rPr lang="en-US" sz="1700" b="1" dirty="0">
                <a:solidFill>
                  <a:schemeClr val="accent2"/>
                </a:solidFill>
              </a:rPr>
              <a:t> )</a:t>
            </a: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smtClean="0">
              <a:solidFill>
                <a:schemeClr val="accent2"/>
              </a:solidFill>
            </a:endParaRPr>
          </a:p>
          <a:p>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endParaRPr lang="en-US" sz="1700" dirty="0" smtClean="0">
              <a:solidFill>
                <a:schemeClr val="accent2"/>
              </a:solidFill>
            </a:endParaRPr>
          </a:p>
          <a:p>
            <a:r>
              <a:rPr lang="en-US" sz="1700" dirty="0" smtClean="0">
                <a:solidFill>
                  <a:schemeClr val="accent2"/>
                </a:solidFill>
              </a:rPr>
              <a:t>Also</a:t>
            </a:r>
            <a:r>
              <a:rPr lang="en-US" sz="1700" dirty="0">
                <a:solidFill>
                  <a:schemeClr val="accent2"/>
                </a:solidFill>
              </a:rPr>
              <a:t>: ECC Report 182 (Survey about the use of the frequency band 863-870 MHz)</a:t>
            </a:r>
          </a:p>
          <a:p>
            <a:pPr algn="ctr"/>
            <a:r>
              <a:rPr lang="da-DK" sz="1800" dirty="0" smtClean="0">
                <a:solidFill>
                  <a:srgbClr val="C00000"/>
                </a:solidFill>
              </a:rPr>
              <a:t>Duty Cycle Mitigation is dominating  – Sensing is not part of it !</a:t>
            </a:r>
            <a:endParaRPr lang="en-US" sz="1800" dirty="0">
              <a:solidFill>
                <a:srgbClr val="C00000"/>
              </a:solidFill>
            </a:endParaRPr>
          </a:p>
          <a:p>
            <a:endParaRPr lang="en-US" sz="1800" dirty="0">
              <a:solidFill>
                <a:schemeClr val="accent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903845"/>
            <a:ext cx="6338887" cy="297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6769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Band Plan 915-921 MHz</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636912"/>
            <a:ext cx="6338887" cy="377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0749" y="2276872"/>
            <a:ext cx="2763390" cy="1477328"/>
          </a:xfrm>
          <a:prstGeom prst="rect">
            <a:avLst/>
          </a:prstGeom>
          <a:noFill/>
        </p:spPr>
        <p:txBody>
          <a:bodyPr wrap="square" rtlCol="0">
            <a:spAutoFit/>
          </a:bodyPr>
          <a:lstStyle/>
          <a:p>
            <a:r>
              <a:rPr lang="da-DK" sz="1800" dirty="0" smtClean="0">
                <a:solidFill>
                  <a:schemeClr val="accent2"/>
                </a:solidFill>
              </a:rPr>
              <a:t>RFID/ALD </a:t>
            </a:r>
            <a:r>
              <a:rPr lang="da-DK" sz="1600" dirty="0">
                <a:solidFill>
                  <a:schemeClr val="accent2"/>
                </a:solidFill>
              </a:rPr>
              <a:t>(Assistive Listening </a:t>
            </a:r>
            <a:r>
              <a:rPr lang="da-DK" sz="1600" dirty="0" smtClean="0">
                <a:solidFill>
                  <a:schemeClr val="accent2"/>
                </a:solidFill>
              </a:rPr>
              <a:t>Devices) </a:t>
            </a:r>
            <a:r>
              <a:rPr lang="da-DK" sz="1800" dirty="0" smtClean="0">
                <a:solidFill>
                  <a:schemeClr val="accent2"/>
                </a:solidFill>
              </a:rPr>
              <a:t>sharing Safe </a:t>
            </a:r>
            <a:r>
              <a:rPr lang="da-DK" sz="1800" dirty="0">
                <a:solidFill>
                  <a:schemeClr val="accent2"/>
                </a:solidFill>
              </a:rPr>
              <a:t>harbours</a:t>
            </a:r>
          </a:p>
          <a:p>
            <a:r>
              <a:rPr lang="da-DK" sz="1800" dirty="0">
                <a:solidFill>
                  <a:schemeClr val="accent2"/>
                </a:solidFill>
              </a:rPr>
              <a:t>Flat SRD regulation</a:t>
            </a:r>
          </a:p>
          <a:p>
            <a:r>
              <a:rPr lang="da-DK" sz="1800" dirty="0">
                <a:solidFill>
                  <a:schemeClr val="accent2"/>
                </a:solidFill>
              </a:rPr>
              <a:t>RFID DAA for E-GSM-R </a:t>
            </a:r>
            <a:endParaRPr lang="en-US" sz="1800" dirty="0">
              <a:solidFill>
                <a:schemeClr val="accent2"/>
              </a:solidFill>
            </a:endParaRPr>
          </a:p>
        </p:txBody>
      </p:sp>
    </p:spTree>
    <p:extLst>
      <p:ext uri="{BB962C8B-B14F-4D97-AF65-F5344CB8AC3E}">
        <p14:creationId xmlns:p14="http://schemas.microsoft.com/office/powerpoint/2010/main" val="283824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251520" y="1446213"/>
            <a:ext cx="8640960" cy="533400"/>
          </a:xfrm>
        </p:spPr>
        <p:txBody>
          <a:bodyPr/>
          <a:lstStyle/>
          <a:p>
            <a:r>
              <a:rPr lang="da-DK" dirty="0"/>
              <a:t>Cognitive </a:t>
            </a:r>
            <a:r>
              <a:rPr lang="da-DK" dirty="0" smtClean="0"/>
              <a:t>PMSE (C-PMSE)</a:t>
            </a:r>
            <a:endParaRPr lang="da-DK" dirty="0"/>
          </a:p>
        </p:txBody>
      </p:sp>
      <p:sp>
        <p:nvSpPr>
          <p:cNvPr id="4" name="TextBox 3"/>
          <p:cNvSpPr txBox="1"/>
          <p:nvPr/>
        </p:nvSpPr>
        <p:spPr>
          <a:xfrm>
            <a:off x="179512" y="2276872"/>
            <a:ext cx="8640960" cy="4139595"/>
          </a:xfrm>
          <a:prstGeom prst="rect">
            <a:avLst/>
          </a:prstGeom>
          <a:noFill/>
        </p:spPr>
        <p:txBody>
          <a:bodyPr wrap="square" rtlCol="0">
            <a:spAutoFit/>
          </a:bodyPr>
          <a:lstStyle/>
          <a:p>
            <a:r>
              <a:rPr lang="en-US" sz="1700" b="1" dirty="0">
                <a:solidFill>
                  <a:schemeClr val="accent2"/>
                </a:solidFill>
              </a:rPr>
              <a:t>ECC Report 204: Spectrum Use and Future Requirements for PMSE </a:t>
            </a:r>
          </a:p>
          <a:p>
            <a:endParaRPr lang="en-US" sz="1700" dirty="0" smtClean="0">
              <a:solidFill>
                <a:schemeClr val="accent2"/>
              </a:solidFill>
            </a:endParaRPr>
          </a:p>
          <a:p>
            <a:r>
              <a:rPr lang="en-US" sz="1700" dirty="0" smtClean="0">
                <a:solidFill>
                  <a:schemeClr val="accent2"/>
                </a:solidFill>
              </a:rPr>
              <a:t>Initial </a:t>
            </a:r>
            <a:r>
              <a:rPr lang="en-US" sz="1700" dirty="0">
                <a:solidFill>
                  <a:schemeClr val="accent2"/>
                </a:solidFill>
              </a:rPr>
              <a:t>research activities on cognitive PMSE systems have been initiated in ETSI STF 386 and in a German research project funded by BMWI (German Federal Ministry of Economics and Technology) called C-PMSE. </a:t>
            </a:r>
          </a:p>
          <a:p>
            <a:pPr marL="342900" indent="-342900">
              <a:buFont typeface="Arial" pitchFamily="34" charset="0"/>
              <a:buChar char="•"/>
            </a:pPr>
            <a:endParaRPr lang="da-DK" sz="800" dirty="0" smtClean="0">
              <a:solidFill>
                <a:srgbClr val="002060"/>
              </a:solidFill>
            </a:endParaRPr>
          </a:p>
          <a:p>
            <a:pPr>
              <a:buClr>
                <a:srgbClr val="C00000"/>
              </a:buClr>
            </a:pPr>
            <a:r>
              <a:rPr lang="da-DK" sz="1700" i="1" dirty="0">
                <a:solidFill>
                  <a:schemeClr val="accent2"/>
                </a:solidFill>
              </a:rPr>
              <a:t>Great Potential:</a:t>
            </a:r>
            <a:endParaRPr lang="en-US" sz="1700" i="1" dirty="0">
              <a:solidFill>
                <a:schemeClr val="accent2"/>
              </a:solidFill>
            </a:endParaRPr>
          </a:p>
          <a:p>
            <a:pPr marL="800100" lvl="1" indent="-342900">
              <a:buClr>
                <a:srgbClr val="C00000"/>
              </a:buClr>
              <a:buFont typeface="Arial" pitchFamily="34" charset="0"/>
              <a:buChar char="•"/>
            </a:pPr>
            <a:r>
              <a:rPr lang="en-US" sz="1700" dirty="0">
                <a:solidFill>
                  <a:schemeClr val="accent2"/>
                </a:solidFill>
              </a:rPr>
              <a:t>Features several in-operation audio PMSE links can be transferred to less impaired spectrum when necessary – </a:t>
            </a:r>
            <a:r>
              <a:rPr lang="en-US" sz="1700" dirty="0" smtClean="0">
                <a:solidFill>
                  <a:schemeClr val="accent2"/>
                </a:solidFill>
              </a:rPr>
              <a:t>without noticeable interruptions;</a:t>
            </a:r>
            <a:endParaRPr lang="en-US" sz="1700" dirty="0">
              <a:solidFill>
                <a:schemeClr val="accent2"/>
              </a:solidFill>
            </a:endParaRPr>
          </a:p>
          <a:p>
            <a:pPr marL="800100" lvl="1" indent="-342900">
              <a:buClr>
                <a:srgbClr val="C00000"/>
              </a:buClr>
              <a:buFont typeface="Arial" pitchFamily="34" charset="0"/>
              <a:buChar char="•"/>
            </a:pPr>
            <a:r>
              <a:rPr lang="da-DK" sz="1700" dirty="0">
                <a:solidFill>
                  <a:schemeClr val="accent2"/>
                </a:solidFill>
              </a:rPr>
              <a:t>Can lead to more robust and more efficient use of spectrum, especially in UHF bands, including duplex band </a:t>
            </a:r>
            <a:r>
              <a:rPr lang="da-DK" sz="1700" dirty="0" smtClean="0">
                <a:solidFill>
                  <a:schemeClr val="accent2"/>
                </a:solidFill>
              </a:rPr>
              <a:t>operations;</a:t>
            </a:r>
            <a:endParaRPr lang="da-DK" sz="1700" dirty="0">
              <a:solidFill>
                <a:schemeClr val="accent2"/>
              </a:solidFill>
            </a:endParaRPr>
          </a:p>
          <a:p>
            <a:pPr marL="800100" lvl="1" indent="-342900">
              <a:buClr>
                <a:srgbClr val="C00000"/>
              </a:buClr>
              <a:buFont typeface="Arial" pitchFamily="34" charset="0"/>
              <a:buChar char="•"/>
            </a:pPr>
            <a:r>
              <a:rPr lang="da-DK" sz="1700" dirty="0">
                <a:solidFill>
                  <a:schemeClr val="accent2"/>
                </a:solidFill>
              </a:rPr>
              <a:t>It’s cognitive because </a:t>
            </a:r>
            <a:r>
              <a:rPr lang="da-DK" sz="1700" dirty="0" smtClean="0">
                <a:solidFill>
                  <a:schemeClr val="accent2"/>
                </a:solidFill>
              </a:rPr>
              <a:t>operation frequencies </a:t>
            </a:r>
            <a:r>
              <a:rPr lang="da-DK" sz="1700" dirty="0">
                <a:solidFill>
                  <a:schemeClr val="accent2"/>
                </a:solidFill>
              </a:rPr>
              <a:t>are ”monitored” constantly / service quality checked all the time. Existing audio PMSE systems check only before the </a:t>
            </a:r>
            <a:r>
              <a:rPr lang="da-DK" sz="1700" dirty="0" smtClean="0">
                <a:solidFill>
                  <a:schemeClr val="accent2"/>
                </a:solidFill>
              </a:rPr>
              <a:t>event;</a:t>
            </a:r>
            <a:endParaRPr lang="da-DK" sz="1700" dirty="0">
              <a:solidFill>
                <a:schemeClr val="accent2"/>
              </a:solidFill>
            </a:endParaRPr>
          </a:p>
          <a:p>
            <a:pPr marL="800100" lvl="1" indent="-342900">
              <a:buClr>
                <a:srgbClr val="C00000"/>
              </a:buClr>
              <a:buFont typeface="Arial" pitchFamily="34" charset="0"/>
              <a:buChar char="•"/>
            </a:pPr>
            <a:r>
              <a:rPr lang="da-DK" sz="1700" dirty="0">
                <a:solidFill>
                  <a:schemeClr val="accent2"/>
                </a:solidFill>
              </a:rPr>
              <a:t>A reaction to the changes in the UHF terrestrial broadcast </a:t>
            </a:r>
            <a:r>
              <a:rPr lang="da-DK" sz="1700" dirty="0" smtClean="0">
                <a:solidFill>
                  <a:schemeClr val="accent2"/>
                </a:solidFill>
              </a:rPr>
              <a:t>spectrum;</a:t>
            </a:r>
            <a:endParaRPr lang="da-DK" sz="1700" dirty="0">
              <a:solidFill>
                <a:schemeClr val="accent2"/>
              </a:solidFill>
            </a:endParaRPr>
          </a:p>
          <a:p>
            <a:pPr marL="800100" lvl="1" indent="-342900">
              <a:buClr>
                <a:srgbClr val="C00000"/>
              </a:buClr>
              <a:buFont typeface="Arial" pitchFamily="34" charset="0"/>
              <a:buChar char="•"/>
            </a:pPr>
            <a:r>
              <a:rPr lang="da-DK" sz="1700" dirty="0">
                <a:solidFill>
                  <a:schemeClr val="accent2"/>
                </a:solidFill>
              </a:rPr>
              <a:t>ETSI Technical Specifications as well as first demonstrator hardware </a:t>
            </a:r>
            <a:r>
              <a:rPr lang="da-DK" sz="1700" dirty="0" smtClean="0">
                <a:solidFill>
                  <a:schemeClr val="accent2"/>
                </a:solidFill>
              </a:rPr>
              <a:t>available.</a:t>
            </a:r>
            <a:endParaRPr lang="da-DK" sz="1700" dirty="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268760"/>
            <a:ext cx="7774632" cy="861777"/>
          </a:xfrm>
        </p:spPr>
        <p:txBody>
          <a:bodyPr/>
          <a:lstStyle/>
          <a:p>
            <a:r>
              <a:rPr lang="en-US" dirty="0" smtClean="0"/>
              <a:t>Applications </a:t>
            </a:r>
            <a:r>
              <a:rPr lang="en-US" dirty="0"/>
              <a:t>under the same technical framework</a:t>
            </a:r>
            <a:br>
              <a:rPr lang="en-US" dirty="0"/>
            </a:br>
            <a:endParaRPr lang="en-US" dirty="0"/>
          </a:p>
        </p:txBody>
      </p:sp>
      <p:sp>
        <p:nvSpPr>
          <p:cNvPr id="9" name="TextBox 8"/>
          <p:cNvSpPr txBox="1"/>
          <p:nvPr/>
        </p:nvSpPr>
        <p:spPr>
          <a:xfrm>
            <a:off x="-324544" y="2132856"/>
            <a:ext cx="9468544" cy="4739759"/>
          </a:xfrm>
          <a:prstGeom prst="rect">
            <a:avLst/>
          </a:prstGeom>
          <a:noFill/>
        </p:spPr>
        <p:txBody>
          <a:bodyPr wrap="square" rtlCol="0">
            <a:spAutoFit/>
          </a:bodyPr>
          <a:lstStyle/>
          <a:p>
            <a:pPr marL="457200" algn="just">
              <a:spcAft>
                <a:spcPts val="1200"/>
              </a:spcAft>
            </a:pPr>
            <a:r>
              <a:rPr lang="en-GB" sz="1600" dirty="0" smtClean="0">
                <a:solidFill>
                  <a:schemeClr val="accent2"/>
                </a:solidFill>
              </a:rPr>
              <a:t>More and more difficult to identify spectrum for specific applications: need for more generic approach</a:t>
            </a:r>
          </a:p>
          <a:p>
            <a:pPr marL="457200" algn="just">
              <a:spcAft>
                <a:spcPts val="1200"/>
              </a:spcAft>
            </a:pPr>
            <a:r>
              <a:rPr lang="en-GB" sz="1600" dirty="0" smtClean="0">
                <a:solidFill>
                  <a:schemeClr val="accent2"/>
                </a:solidFill>
              </a:rPr>
              <a:t>Example: current activities on 2 </a:t>
            </a:r>
            <a:r>
              <a:rPr lang="en-GB" sz="1600" dirty="0">
                <a:solidFill>
                  <a:schemeClr val="accent2"/>
                </a:solidFill>
              </a:rPr>
              <a:t>GHz Unpaired </a:t>
            </a:r>
            <a:r>
              <a:rPr lang="en-GB" sz="1600" dirty="0" smtClean="0">
                <a:solidFill>
                  <a:schemeClr val="accent2"/>
                </a:solidFill>
              </a:rPr>
              <a:t>Bands (</a:t>
            </a:r>
            <a:r>
              <a:rPr lang="en-US" sz="1600" dirty="0">
                <a:solidFill>
                  <a:schemeClr val="accent2"/>
                </a:solidFill>
              </a:rPr>
              <a:t>1900-1920 MHz and 2010-2025 </a:t>
            </a:r>
            <a:r>
              <a:rPr lang="en-US" sz="1600" dirty="0" smtClean="0">
                <a:solidFill>
                  <a:schemeClr val="accent2"/>
                </a:solidFill>
              </a:rPr>
              <a:t>MHz)</a:t>
            </a:r>
            <a:r>
              <a:rPr lang="en-GB" sz="1600" dirty="0" smtClean="0">
                <a:solidFill>
                  <a:schemeClr val="accent2"/>
                </a:solidFill>
              </a:rPr>
              <a:t>: </a:t>
            </a:r>
            <a:r>
              <a:rPr lang="en-GB" sz="1600" dirty="0">
                <a:solidFill>
                  <a:schemeClr val="accent2"/>
                </a:solidFill>
              </a:rPr>
              <a:t>as a result of the synergies between PMSE and PPDR, as well as between DECT and SRD, the </a:t>
            </a:r>
            <a:r>
              <a:rPr lang="en-US" sz="1600" dirty="0">
                <a:solidFill>
                  <a:schemeClr val="accent2"/>
                </a:solidFill>
              </a:rPr>
              <a:t>shortlist indicated in the EC Mandate, composed of five potential </a:t>
            </a:r>
            <a:r>
              <a:rPr lang="en-US" sz="1600" dirty="0" err="1">
                <a:solidFill>
                  <a:schemeClr val="accent2"/>
                </a:solidFill>
              </a:rPr>
              <a:t>harmonised</a:t>
            </a:r>
            <a:r>
              <a:rPr lang="en-US" sz="1600" dirty="0">
                <a:solidFill>
                  <a:schemeClr val="accent2"/>
                </a:solidFill>
              </a:rPr>
              <a:t> uses of the </a:t>
            </a:r>
            <a:r>
              <a:rPr lang="en-US" sz="1600" dirty="0" smtClean="0">
                <a:solidFill>
                  <a:schemeClr val="accent2"/>
                </a:solidFill>
              </a:rPr>
              <a:t>frequency </a:t>
            </a:r>
            <a:r>
              <a:rPr lang="en-US" sz="1600" dirty="0">
                <a:solidFill>
                  <a:schemeClr val="accent2"/>
                </a:solidFill>
              </a:rPr>
              <a:t>bands (DA2GC, PMSE, PPDR, DECT and SRD), is </a:t>
            </a:r>
            <a:r>
              <a:rPr lang="en-US" sz="1600" dirty="0" smtClean="0">
                <a:solidFill>
                  <a:schemeClr val="accent2"/>
                </a:solidFill>
              </a:rPr>
              <a:t>covered with 3 </a:t>
            </a:r>
            <a:r>
              <a:rPr lang="en-US" sz="1600" dirty="0">
                <a:solidFill>
                  <a:schemeClr val="accent2"/>
                </a:solidFill>
              </a:rPr>
              <a:t>usage blocks. </a:t>
            </a:r>
          </a:p>
          <a:p>
            <a:pPr marL="457200" algn="just">
              <a:spcAft>
                <a:spcPts val="1200"/>
              </a:spcAft>
            </a:pPr>
            <a:endParaRPr lang="da-DK" sz="1600" dirty="0">
              <a:solidFill>
                <a:srgbClr val="002060"/>
              </a:solidFill>
            </a:endParaRPr>
          </a:p>
          <a:p>
            <a:pPr marL="457200" algn="just">
              <a:spcAft>
                <a:spcPts val="1200"/>
              </a:spcAft>
            </a:pPr>
            <a:endParaRPr lang="da-DK" sz="1600" dirty="0" smtClean="0">
              <a:solidFill>
                <a:srgbClr val="002060"/>
              </a:solidFill>
            </a:endParaRPr>
          </a:p>
          <a:p>
            <a:pPr marL="457200" algn="just">
              <a:spcAft>
                <a:spcPts val="1200"/>
              </a:spcAft>
            </a:pPr>
            <a:endParaRPr lang="da-DK" sz="1600" dirty="0">
              <a:solidFill>
                <a:srgbClr val="002060"/>
              </a:solidFill>
            </a:endParaRPr>
          </a:p>
          <a:p>
            <a:pPr marL="457200" algn="just">
              <a:spcAft>
                <a:spcPts val="1200"/>
              </a:spcAft>
            </a:pPr>
            <a:endParaRPr lang="da-DK" sz="800" b="1" dirty="0" smtClean="0">
              <a:solidFill>
                <a:schemeClr val="accent2"/>
              </a:solidFill>
            </a:endParaRPr>
          </a:p>
          <a:p>
            <a:pPr marL="457200" algn="just">
              <a:spcAft>
                <a:spcPts val="1200"/>
              </a:spcAft>
            </a:pPr>
            <a:endParaRPr lang="da-DK" sz="800" i="1" dirty="0" smtClean="0">
              <a:solidFill>
                <a:schemeClr val="accent2"/>
              </a:solidFill>
            </a:endParaRPr>
          </a:p>
          <a:p>
            <a:pPr marL="457200" algn="just">
              <a:spcAft>
                <a:spcPts val="1200"/>
              </a:spcAft>
            </a:pPr>
            <a:r>
              <a:rPr lang="da-DK" sz="1400" i="1" dirty="0" smtClean="0">
                <a:solidFill>
                  <a:schemeClr val="accent2"/>
                </a:solidFill>
              </a:rPr>
              <a:t>Video PMSE / ad-hoc PPDR: coordinated applications – QoS requirements quite high – advanced coordination is already difficult. Advanced monitoring in the ”unplanned event” case not possible.</a:t>
            </a:r>
          </a:p>
          <a:p>
            <a:pPr marL="457200" algn="just">
              <a:spcAft>
                <a:spcPts val="1200"/>
              </a:spcAft>
            </a:pPr>
            <a:r>
              <a:rPr lang="da-DK" sz="1400" i="1" dirty="0" smtClean="0">
                <a:solidFill>
                  <a:schemeClr val="accent2"/>
                </a:solidFill>
              </a:rPr>
              <a:t>DECT/SRD: DECT proponents already recognised need for technology-neutral regulation. SRD again may use low duty cycle mitigation. DECT uses DCS. No motivation for further mitigation mechanism developments.</a:t>
            </a:r>
            <a:endParaRPr lang="en-US" sz="1400" i="1" dirty="0">
              <a:solidFill>
                <a:schemeClr val="accent2"/>
              </a:solidFill>
            </a:endParaRPr>
          </a:p>
        </p:txBody>
      </p:sp>
      <p:graphicFrame>
        <p:nvGraphicFramePr>
          <p:cNvPr id="10" name="Diagram 9"/>
          <p:cNvGraphicFramePr/>
          <p:nvPr>
            <p:extLst>
              <p:ext uri="{D42A27DB-BD31-4B8C-83A1-F6EECF244321}">
                <p14:modId xmlns:p14="http://schemas.microsoft.com/office/powerpoint/2010/main" val="3765392507"/>
              </p:ext>
            </p:extLst>
          </p:nvPr>
        </p:nvGraphicFramePr>
        <p:xfrm>
          <a:off x="2123728" y="4077072"/>
          <a:ext cx="5489575" cy="1271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1352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dirty="0" smtClean="0"/>
          </a:p>
          <a:p>
            <a:pPr marL="0" indent="0" algn="ctr">
              <a:buNone/>
            </a:pPr>
            <a:r>
              <a:rPr lang="da-DK" sz="6000" dirty="0" smtClean="0">
                <a:solidFill>
                  <a:schemeClr val="accent6">
                    <a:lumMod val="40000"/>
                    <a:lumOff val="60000"/>
                  </a:schemeClr>
                </a:solidFill>
                <a:effectLst>
                  <a:outerShdw blurRad="38100" dist="38100" dir="2700000" algn="tl">
                    <a:srgbClr val="000000">
                      <a:alpha val="43137"/>
                    </a:srgbClr>
                  </a:outerShdw>
                </a:effectLst>
              </a:rPr>
              <a:t>THANKS FOR YOUR ATTENTION</a:t>
            </a:r>
            <a:endParaRPr lang="en-GB" sz="6000" dirty="0">
              <a:solidFill>
                <a:schemeClr val="accent6">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5971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Content</a:t>
            </a:r>
            <a:endParaRPr lang="da-DK" sz="1200" dirty="0"/>
          </a:p>
        </p:txBody>
      </p:sp>
      <p:sp>
        <p:nvSpPr>
          <p:cNvPr id="3" name="Rectangle 2"/>
          <p:cNvSpPr/>
          <p:nvPr/>
        </p:nvSpPr>
        <p:spPr>
          <a:xfrm>
            <a:off x="323528" y="2132856"/>
            <a:ext cx="8493571" cy="4262705"/>
          </a:xfrm>
          <a:prstGeom prst="rect">
            <a:avLst/>
          </a:prstGeom>
        </p:spPr>
        <p:txBody>
          <a:bodyPr wrap="square">
            <a:spAutoFit/>
          </a:bodyPr>
          <a:lstStyle/>
          <a:p>
            <a:pPr marL="285750" indent="-285750">
              <a:buClr>
                <a:srgbClr val="C00000"/>
              </a:buClr>
              <a:buFont typeface="Arial" pitchFamily="34" charset="0"/>
              <a:buChar char="•"/>
            </a:pPr>
            <a:r>
              <a:rPr lang="en-US" sz="1600" dirty="0" smtClean="0">
                <a:solidFill>
                  <a:schemeClr val="accent2"/>
                </a:solidFill>
              </a:rPr>
              <a:t>General regulatory aspects  and  </a:t>
            </a:r>
            <a:r>
              <a:rPr lang="en-US" sz="1600" dirty="0" err="1" smtClean="0">
                <a:solidFill>
                  <a:schemeClr val="accent2"/>
                </a:solidFill>
              </a:rPr>
              <a:t>authorisation</a:t>
            </a:r>
            <a:r>
              <a:rPr lang="en-US" sz="1600" dirty="0" smtClean="0">
                <a:solidFill>
                  <a:schemeClr val="accent2"/>
                </a:solidFill>
              </a:rPr>
              <a:t> mechanisms</a:t>
            </a:r>
          </a:p>
          <a:p>
            <a:pPr marL="285750" indent="-285750">
              <a:buClr>
                <a:srgbClr val="C00000"/>
              </a:buClr>
              <a:buFont typeface="Arial" pitchFamily="34" charset="0"/>
              <a:buChar char="•"/>
            </a:pPr>
            <a:endParaRPr lang="en-US" sz="1600" dirty="0" smtClean="0">
              <a:solidFill>
                <a:schemeClr val="accent2"/>
              </a:solidFill>
            </a:endParaRPr>
          </a:p>
          <a:p>
            <a:pPr marL="285750" indent="-285750">
              <a:buClr>
                <a:srgbClr val="C00000"/>
              </a:buClr>
              <a:buFont typeface="Arial" pitchFamily="34" charset="0"/>
              <a:buChar char="•"/>
            </a:pPr>
            <a:r>
              <a:rPr lang="en-US" sz="1600" dirty="0" smtClean="0">
                <a:solidFill>
                  <a:schemeClr val="accent2"/>
                </a:solidFill>
              </a:rPr>
              <a:t>Spectrum sharing and </a:t>
            </a:r>
            <a:r>
              <a:rPr lang="en-US" sz="1600" dirty="0" err="1" smtClean="0">
                <a:solidFill>
                  <a:schemeClr val="accent2"/>
                </a:solidFill>
              </a:rPr>
              <a:t>authorisation</a:t>
            </a:r>
            <a:r>
              <a:rPr lang="en-US" sz="1600" dirty="0" smtClean="0">
                <a:solidFill>
                  <a:schemeClr val="accent2"/>
                </a:solidFill>
              </a:rPr>
              <a:t> mechanisms </a:t>
            </a:r>
          </a:p>
          <a:p>
            <a:pPr marL="285750" indent="-285750">
              <a:buClr>
                <a:srgbClr val="C00000"/>
              </a:buClr>
              <a:buFont typeface="Arial" pitchFamily="34" charset="0"/>
              <a:buChar char="•"/>
            </a:pPr>
            <a:endParaRPr lang="da-DK" sz="1600" dirty="0" smtClean="0">
              <a:solidFill>
                <a:schemeClr val="accent2"/>
              </a:solidFill>
            </a:endParaRPr>
          </a:p>
          <a:p>
            <a:pPr marL="285750" indent="-285750">
              <a:buClr>
                <a:srgbClr val="C00000"/>
              </a:buClr>
              <a:buFont typeface="Arial" pitchFamily="34" charset="0"/>
              <a:buChar char="•"/>
            </a:pPr>
            <a:r>
              <a:rPr lang="da-DK" sz="1600" dirty="0" smtClean="0">
                <a:solidFill>
                  <a:schemeClr val="accent2"/>
                </a:solidFill>
              </a:rPr>
              <a:t>Licensed </a:t>
            </a:r>
            <a:r>
              <a:rPr lang="da-DK" sz="1600" dirty="0">
                <a:solidFill>
                  <a:schemeClr val="accent2"/>
                </a:solidFill>
              </a:rPr>
              <a:t>Shared Access (LSA) </a:t>
            </a:r>
          </a:p>
          <a:p>
            <a:pPr marL="285750" indent="-285750">
              <a:buClr>
                <a:srgbClr val="C00000"/>
              </a:buClr>
              <a:buFont typeface="Arial" pitchFamily="34" charset="0"/>
              <a:buChar char="•"/>
            </a:pPr>
            <a:endParaRPr lang="en-US" sz="1600" dirty="0">
              <a:solidFill>
                <a:schemeClr val="accent2"/>
              </a:solidFill>
            </a:endParaRPr>
          </a:p>
          <a:p>
            <a:pPr marL="285750" indent="-285750">
              <a:buClr>
                <a:srgbClr val="C00000"/>
              </a:buClr>
              <a:buFont typeface="Arial" pitchFamily="34" charset="0"/>
              <a:buChar char="•"/>
            </a:pPr>
            <a:r>
              <a:rPr lang="en-US" sz="1600" dirty="0" smtClean="0">
                <a:solidFill>
                  <a:schemeClr val="accent2"/>
                </a:solidFill>
              </a:rPr>
              <a:t>Overview of ECC activities in </a:t>
            </a:r>
            <a:r>
              <a:rPr lang="en-GB" sz="1600" dirty="0">
                <a:solidFill>
                  <a:schemeClr val="accent2"/>
                </a:solidFill>
              </a:rPr>
              <a:t>TV WSD (White Space Devices) </a:t>
            </a:r>
            <a:endParaRPr lang="en-US" sz="1600" dirty="0" smtClean="0">
              <a:solidFill>
                <a:schemeClr val="accent2"/>
              </a:solidFill>
            </a:endParaRPr>
          </a:p>
          <a:p>
            <a:pPr marL="285750" indent="-285750">
              <a:buClr>
                <a:srgbClr val="C00000"/>
              </a:buClr>
              <a:buFont typeface="Arial" pitchFamily="34" charset="0"/>
              <a:buChar char="•"/>
            </a:pPr>
            <a:endParaRPr lang="en-US" sz="1600" dirty="0" smtClean="0">
              <a:solidFill>
                <a:schemeClr val="accent2"/>
              </a:solidFill>
            </a:endParaRPr>
          </a:p>
          <a:p>
            <a:pPr marL="285750" indent="-285750">
              <a:spcBef>
                <a:spcPts val="600"/>
              </a:spcBef>
              <a:buClr>
                <a:srgbClr val="C00000"/>
              </a:buClr>
              <a:buFont typeface="Arial" pitchFamily="34" charset="0"/>
              <a:buChar char="•"/>
            </a:pPr>
            <a:r>
              <a:rPr lang="en-US" sz="1600" dirty="0" smtClean="0">
                <a:solidFill>
                  <a:schemeClr val="accent2"/>
                </a:solidFill>
              </a:rPr>
              <a:t>Other ideas with regard to geo-location database  usage</a:t>
            </a:r>
          </a:p>
          <a:p>
            <a:pPr marL="285750" indent="-285750">
              <a:spcBef>
                <a:spcPts val="600"/>
              </a:spcBef>
              <a:buClr>
                <a:srgbClr val="C00000"/>
              </a:buClr>
              <a:buFont typeface="Arial" pitchFamily="34" charset="0"/>
              <a:buChar char="•"/>
            </a:pPr>
            <a:endParaRPr lang="en-US" sz="1600" dirty="0" smtClean="0">
              <a:solidFill>
                <a:schemeClr val="accent2"/>
              </a:solidFill>
            </a:endParaRPr>
          </a:p>
          <a:p>
            <a:pPr marL="285750" indent="-285750">
              <a:spcBef>
                <a:spcPts val="600"/>
              </a:spcBef>
              <a:buClr>
                <a:srgbClr val="C00000"/>
              </a:buClr>
              <a:buFont typeface="Arial" pitchFamily="34" charset="0"/>
              <a:buChar char="•"/>
            </a:pPr>
            <a:r>
              <a:rPr lang="en-US" sz="1600" dirty="0" smtClean="0">
                <a:solidFill>
                  <a:schemeClr val="accent2"/>
                </a:solidFill>
              </a:rPr>
              <a:t>Examples of sharing </a:t>
            </a:r>
            <a:r>
              <a:rPr lang="en-US" sz="1600" dirty="0">
                <a:solidFill>
                  <a:schemeClr val="accent2"/>
                </a:solidFill>
              </a:rPr>
              <a:t>principles for applications under general </a:t>
            </a:r>
            <a:r>
              <a:rPr lang="en-US" sz="1600" dirty="0" err="1" smtClean="0">
                <a:solidFill>
                  <a:schemeClr val="accent2"/>
                </a:solidFill>
              </a:rPr>
              <a:t>authorisations</a:t>
            </a:r>
            <a:r>
              <a:rPr lang="en-US" sz="1600" dirty="0" smtClean="0">
                <a:solidFill>
                  <a:schemeClr val="accent2"/>
                </a:solidFill>
              </a:rPr>
              <a:t> (SRD)</a:t>
            </a:r>
            <a:r>
              <a:rPr lang="en-US" sz="1600" dirty="0">
                <a:solidFill>
                  <a:schemeClr val="accent2"/>
                </a:solidFill>
              </a:rPr>
              <a:t/>
            </a:r>
            <a:br>
              <a:rPr lang="en-US" sz="1600" dirty="0">
                <a:solidFill>
                  <a:schemeClr val="accent2"/>
                </a:solidFill>
              </a:rPr>
            </a:br>
            <a:endParaRPr lang="en-US" sz="1600" dirty="0" smtClean="0">
              <a:solidFill>
                <a:schemeClr val="accent2"/>
              </a:solidFill>
            </a:endParaRPr>
          </a:p>
          <a:p>
            <a:pPr marL="285750" indent="-285750">
              <a:buClr>
                <a:srgbClr val="C00000"/>
              </a:buClr>
              <a:buFont typeface="Arial" pitchFamily="34" charset="0"/>
              <a:buChar char="•"/>
            </a:pPr>
            <a:r>
              <a:rPr lang="en-US" sz="1600" dirty="0" smtClean="0">
                <a:solidFill>
                  <a:schemeClr val="accent2"/>
                </a:solidFill>
              </a:rPr>
              <a:t>Cognitive PMSE</a:t>
            </a:r>
          </a:p>
          <a:p>
            <a:pPr marL="285750" indent="-285750">
              <a:buClr>
                <a:srgbClr val="C00000"/>
              </a:buClr>
              <a:buFont typeface="Arial" pitchFamily="34" charset="0"/>
              <a:buChar char="•"/>
            </a:pPr>
            <a:endParaRPr lang="en-US" sz="1600" dirty="0" smtClean="0">
              <a:solidFill>
                <a:schemeClr val="accent2"/>
              </a:solidFill>
            </a:endParaRPr>
          </a:p>
          <a:p>
            <a:pPr marL="285750" indent="-285750">
              <a:buClr>
                <a:srgbClr val="C00000"/>
              </a:buClr>
              <a:buFont typeface="Arial" pitchFamily="34" charset="0"/>
              <a:buChar char="•"/>
            </a:pPr>
            <a:r>
              <a:rPr lang="en-US" sz="1600" dirty="0">
                <a:solidFill>
                  <a:schemeClr val="accent2"/>
                </a:solidFill>
              </a:rPr>
              <a:t>Applications under the same technical framework</a:t>
            </a:r>
            <a:r>
              <a:rPr lang="en-US" sz="1600" dirty="0">
                <a:solidFill>
                  <a:schemeClr val="accent2"/>
                </a:solidFill>
              </a:rPr>
              <a:t/>
            </a:r>
            <a:br>
              <a:rPr lang="en-US" sz="1600" dirty="0">
                <a:solidFill>
                  <a:schemeClr val="accent2"/>
                </a:solidFill>
              </a:rPr>
            </a:br>
            <a:endParaRPr lang="da-DK" sz="1600" dirty="0">
              <a:solidFill>
                <a:schemeClr val="accent2"/>
              </a:solidFill>
            </a:endParaRPr>
          </a:p>
        </p:txBody>
      </p:sp>
    </p:spTree>
    <p:extLst>
      <p:ext uri="{BB962C8B-B14F-4D97-AF65-F5344CB8AC3E}">
        <p14:creationId xmlns:p14="http://schemas.microsoft.com/office/powerpoint/2010/main" val="793358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3 Layers</a:t>
            </a:r>
            <a:endParaRPr lang="en-US" dirty="0"/>
          </a:p>
        </p:txBody>
      </p:sp>
      <p:sp>
        <p:nvSpPr>
          <p:cNvPr id="3" name="Rectangle 2"/>
          <p:cNvSpPr/>
          <p:nvPr/>
        </p:nvSpPr>
        <p:spPr>
          <a:xfrm>
            <a:off x="179512" y="2564904"/>
            <a:ext cx="8712968" cy="3293209"/>
          </a:xfrm>
          <a:prstGeom prst="rect">
            <a:avLst/>
          </a:prstGeom>
        </p:spPr>
        <p:txBody>
          <a:bodyPr wrap="square">
            <a:spAutoFit/>
          </a:bodyPr>
          <a:lstStyle/>
          <a:p>
            <a:pPr marL="285750" indent="-285750">
              <a:buClr>
                <a:srgbClr val="C00000"/>
              </a:buClr>
              <a:buFont typeface="Arial" pitchFamily="34" charset="0"/>
              <a:buChar char="•"/>
            </a:pPr>
            <a:r>
              <a:rPr lang="en-US" sz="1600" b="1" dirty="0" smtClean="0">
                <a:solidFill>
                  <a:schemeClr val="accent2"/>
                </a:solidFill>
              </a:rPr>
              <a:t>ITU: </a:t>
            </a:r>
            <a:r>
              <a:rPr lang="en-US" sz="1600" dirty="0" smtClean="0">
                <a:solidFill>
                  <a:schemeClr val="accent2"/>
                </a:solidFill>
              </a:rPr>
              <a:t>Constitution </a:t>
            </a:r>
            <a:r>
              <a:rPr lang="en-US" sz="1600" dirty="0">
                <a:solidFill>
                  <a:schemeClr val="accent2"/>
                </a:solidFill>
              </a:rPr>
              <a:t>(CS), the Convention (CV) and, most important, the Radio Regulations (RR). These instruments are only binding the States and are therefore not directly applicable to individuals, operators or others, concerned by spectrum </a:t>
            </a:r>
            <a:r>
              <a:rPr lang="en-US" sz="1600" dirty="0" err="1">
                <a:solidFill>
                  <a:schemeClr val="accent2"/>
                </a:solidFill>
              </a:rPr>
              <a:t>utilisation</a:t>
            </a:r>
            <a:r>
              <a:rPr lang="en-US" sz="1600" dirty="0" smtClean="0">
                <a:solidFill>
                  <a:schemeClr val="accent2"/>
                </a:solidFill>
              </a:rPr>
              <a:t>. Results finally in National Table of Frequency Allocations (NTFAs) and ITU registers for spectrum use for the purpose of international protection against harmful interference.</a:t>
            </a:r>
          </a:p>
          <a:p>
            <a:pPr marL="285750" indent="-285750">
              <a:buClr>
                <a:srgbClr val="C00000"/>
              </a:buClr>
              <a:buFont typeface="Arial" pitchFamily="34" charset="0"/>
              <a:buChar char="•"/>
            </a:pPr>
            <a:endParaRPr lang="en-US" sz="1600" dirty="0">
              <a:solidFill>
                <a:schemeClr val="accent2"/>
              </a:solidFill>
            </a:endParaRPr>
          </a:p>
          <a:p>
            <a:pPr marL="285750" indent="-285750">
              <a:buClr>
                <a:srgbClr val="C00000"/>
              </a:buClr>
              <a:buFont typeface="Arial" pitchFamily="34" charset="0"/>
              <a:buChar char="•"/>
            </a:pPr>
            <a:r>
              <a:rPr lang="en-US" sz="1600" b="1" dirty="0" smtClean="0">
                <a:solidFill>
                  <a:schemeClr val="accent2"/>
                </a:solidFill>
              </a:rPr>
              <a:t>EU </a:t>
            </a:r>
            <a:r>
              <a:rPr lang="en-US" sz="1600" b="1" dirty="0">
                <a:solidFill>
                  <a:schemeClr val="accent2"/>
                </a:solidFill>
              </a:rPr>
              <a:t>FRAMEWORK FOR THE DELIVERY OF ELECTRONIC COMMUNICATIONS NETWORKS AND SERVICES (ECN&amp;S) </a:t>
            </a:r>
            <a:r>
              <a:rPr lang="en-US" sz="1600" dirty="0">
                <a:solidFill>
                  <a:schemeClr val="accent2"/>
                </a:solidFill>
              </a:rPr>
              <a:t>-&gt; “Framework” Directive </a:t>
            </a:r>
            <a:r>
              <a:rPr lang="en-US" sz="1600" dirty="0" smtClean="0">
                <a:solidFill>
                  <a:schemeClr val="accent2"/>
                </a:solidFill>
              </a:rPr>
              <a:t>and </a:t>
            </a:r>
            <a:r>
              <a:rPr lang="en-US" sz="1600" dirty="0">
                <a:solidFill>
                  <a:schemeClr val="accent2"/>
                </a:solidFill>
              </a:rPr>
              <a:t>the “</a:t>
            </a:r>
            <a:r>
              <a:rPr lang="en-US" sz="1600" dirty="0" err="1">
                <a:solidFill>
                  <a:schemeClr val="accent2"/>
                </a:solidFill>
              </a:rPr>
              <a:t>Authorisation</a:t>
            </a:r>
            <a:r>
              <a:rPr lang="en-US" sz="1600" dirty="0">
                <a:solidFill>
                  <a:schemeClr val="accent2"/>
                </a:solidFill>
              </a:rPr>
              <a:t>” Directive; article 5 §1 of “</a:t>
            </a:r>
            <a:r>
              <a:rPr lang="en-US" sz="1600" dirty="0" err="1">
                <a:solidFill>
                  <a:schemeClr val="accent2"/>
                </a:solidFill>
              </a:rPr>
              <a:t>Authorisation</a:t>
            </a:r>
            <a:r>
              <a:rPr lang="en-US" sz="1600" dirty="0">
                <a:solidFill>
                  <a:schemeClr val="accent2"/>
                </a:solidFill>
              </a:rPr>
              <a:t>” Directive and article 9 §1 of the “Framework” Directive</a:t>
            </a:r>
          </a:p>
          <a:p>
            <a:pPr>
              <a:buClr>
                <a:srgbClr val="C00000"/>
              </a:buClr>
            </a:pPr>
            <a:endParaRPr lang="en-US" sz="1600" dirty="0" smtClean="0">
              <a:solidFill>
                <a:schemeClr val="accent2"/>
              </a:solidFill>
            </a:endParaRPr>
          </a:p>
          <a:p>
            <a:pPr marL="285750" indent="-285750">
              <a:buClr>
                <a:srgbClr val="C00000"/>
              </a:buClr>
              <a:buFont typeface="Arial" pitchFamily="34" charset="0"/>
              <a:buChar char="•"/>
            </a:pPr>
            <a:r>
              <a:rPr lang="da-DK" sz="1600" b="1" dirty="0" smtClean="0">
                <a:solidFill>
                  <a:schemeClr val="accent2"/>
                </a:solidFill>
              </a:rPr>
              <a:t>National Level </a:t>
            </a:r>
            <a:r>
              <a:rPr lang="da-DK" sz="1600" dirty="0" smtClean="0">
                <a:solidFill>
                  <a:schemeClr val="accent2"/>
                </a:solidFill>
              </a:rPr>
              <a:t>- </a:t>
            </a:r>
            <a:r>
              <a:rPr lang="en-US" sz="1600" dirty="0" smtClean="0">
                <a:solidFill>
                  <a:schemeClr val="accent2"/>
                </a:solidFill>
              </a:rPr>
              <a:t>Individual </a:t>
            </a:r>
            <a:r>
              <a:rPr lang="en-US" sz="1600" dirty="0" err="1" smtClean="0">
                <a:solidFill>
                  <a:schemeClr val="accent2"/>
                </a:solidFill>
              </a:rPr>
              <a:t>authorisations</a:t>
            </a:r>
            <a:r>
              <a:rPr lang="en-US" sz="1600" dirty="0" smtClean="0">
                <a:solidFill>
                  <a:schemeClr val="accent2"/>
                </a:solidFill>
              </a:rPr>
              <a:t> and general </a:t>
            </a:r>
            <a:r>
              <a:rPr lang="en-US" sz="1600" dirty="0" err="1" smtClean="0">
                <a:solidFill>
                  <a:schemeClr val="accent2"/>
                </a:solidFill>
              </a:rPr>
              <a:t>authorisations</a:t>
            </a:r>
            <a:r>
              <a:rPr lang="en-US" sz="1600" dirty="0" smtClean="0">
                <a:solidFill>
                  <a:schemeClr val="accent2"/>
                </a:solidFill>
              </a:rPr>
              <a:t> (without individual rights and obligations) </a:t>
            </a:r>
          </a:p>
        </p:txBody>
      </p:sp>
    </p:spTree>
    <p:extLst>
      <p:ext uri="{BB962C8B-B14F-4D97-AF65-F5344CB8AC3E}">
        <p14:creationId xmlns:p14="http://schemas.microsoft.com/office/powerpoint/2010/main" val="412949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Authorisation mechanisms</a:t>
            </a:r>
            <a:endParaRPr lang="en-US" dirty="0"/>
          </a:p>
        </p:txBody>
      </p:sp>
      <p:sp>
        <p:nvSpPr>
          <p:cNvPr id="4" name="Rectangle 3"/>
          <p:cNvSpPr/>
          <p:nvPr/>
        </p:nvSpPr>
        <p:spPr>
          <a:xfrm>
            <a:off x="323528" y="2132856"/>
            <a:ext cx="8493571" cy="3908762"/>
          </a:xfrm>
          <a:prstGeom prst="rect">
            <a:avLst/>
          </a:prstGeom>
        </p:spPr>
        <p:txBody>
          <a:bodyPr wrap="square">
            <a:spAutoFit/>
          </a:bodyPr>
          <a:lstStyle/>
          <a:p>
            <a:pPr>
              <a:buClr>
                <a:srgbClr val="C00000"/>
              </a:buClr>
            </a:pPr>
            <a:r>
              <a:rPr lang="en-US" sz="1600" dirty="0" smtClean="0">
                <a:solidFill>
                  <a:schemeClr val="accent2"/>
                </a:solidFill>
              </a:rPr>
              <a:t>Regulatory options according to ECC Report 132: </a:t>
            </a:r>
          </a:p>
          <a:p>
            <a:pPr>
              <a:buClr>
                <a:srgbClr val="C00000"/>
              </a:buClr>
            </a:pPr>
            <a:endParaRPr lang="en-US" sz="800" dirty="0">
              <a:solidFill>
                <a:schemeClr val="accent2"/>
              </a:solidFill>
            </a:endParaRPr>
          </a:p>
          <a:p>
            <a:pPr marL="800100" lvl="1" indent="-342900">
              <a:buClr>
                <a:srgbClr val="C00000"/>
              </a:buClr>
              <a:buFont typeface="+mj-lt"/>
              <a:buAutoNum type="arabicPeriod"/>
            </a:pPr>
            <a:r>
              <a:rPr lang="en-US" sz="1600" dirty="0" smtClean="0">
                <a:solidFill>
                  <a:schemeClr val="accent2"/>
                </a:solidFill>
              </a:rPr>
              <a:t>Individual </a:t>
            </a:r>
            <a:r>
              <a:rPr lang="en-US" sz="1600" dirty="0" err="1" smtClean="0">
                <a:solidFill>
                  <a:schemeClr val="accent2"/>
                </a:solidFill>
              </a:rPr>
              <a:t>authorisation</a:t>
            </a:r>
            <a:r>
              <a:rPr lang="en-US" sz="1600" dirty="0">
                <a:solidFill>
                  <a:schemeClr val="accent2"/>
                </a:solidFill>
              </a:rPr>
              <a:t> (Individual rights of use)</a:t>
            </a:r>
            <a:endParaRPr lang="en-US" sz="1600" dirty="0" smtClean="0">
              <a:solidFill>
                <a:schemeClr val="accent2"/>
              </a:solidFill>
            </a:endParaRPr>
          </a:p>
          <a:p>
            <a:pPr marL="800100" lvl="1" indent="-342900">
              <a:buClr>
                <a:srgbClr val="C00000"/>
              </a:buClr>
              <a:buFont typeface="+mj-lt"/>
              <a:buAutoNum type="arabicPeriod"/>
            </a:pPr>
            <a:r>
              <a:rPr lang="en-US" sz="1600" dirty="0" smtClean="0">
                <a:solidFill>
                  <a:schemeClr val="accent2"/>
                </a:solidFill>
              </a:rPr>
              <a:t>General </a:t>
            </a:r>
            <a:r>
              <a:rPr lang="en-US" sz="1600" dirty="0" err="1" smtClean="0">
                <a:solidFill>
                  <a:schemeClr val="accent2"/>
                </a:solidFill>
              </a:rPr>
              <a:t>authorisations</a:t>
            </a:r>
            <a:r>
              <a:rPr lang="en-US" sz="1600" dirty="0" smtClean="0">
                <a:solidFill>
                  <a:schemeClr val="accent2"/>
                </a:solidFill>
              </a:rPr>
              <a:t> (No individual rights of use)</a:t>
            </a:r>
          </a:p>
          <a:p>
            <a:pPr>
              <a:buClr>
                <a:srgbClr val="C00000"/>
              </a:buClr>
            </a:pPr>
            <a:endParaRPr lang="da-DK" sz="1600" dirty="0" smtClean="0">
              <a:solidFill>
                <a:srgbClr val="FF0000"/>
              </a:solidFill>
            </a:endParaRPr>
          </a:p>
          <a:p>
            <a:pPr>
              <a:buClr>
                <a:srgbClr val="C00000"/>
              </a:buClr>
            </a:pPr>
            <a:r>
              <a:rPr lang="da-DK" sz="1600" dirty="0" smtClean="0">
                <a:solidFill>
                  <a:srgbClr val="FF0000"/>
                </a:solidFill>
              </a:rPr>
              <a:t>Authorisations </a:t>
            </a:r>
            <a:r>
              <a:rPr lang="da-DK" sz="1600" dirty="0">
                <a:solidFill>
                  <a:srgbClr val="FF0000"/>
                </a:solidFill>
              </a:rPr>
              <a:t>always come from the </a:t>
            </a:r>
            <a:r>
              <a:rPr lang="da-DK" sz="1600" dirty="0" smtClean="0">
                <a:solidFill>
                  <a:srgbClr val="FF0000"/>
                </a:solidFill>
              </a:rPr>
              <a:t>NRA</a:t>
            </a:r>
          </a:p>
          <a:p>
            <a:pPr>
              <a:buClr>
                <a:srgbClr val="C00000"/>
              </a:buClr>
            </a:pPr>
            <a:endParaRPr lang="da-DK" sz="1600" dirty="0">
              <a:solidFill>
                <a:srgbClr val="FF0000"/>
              </a:solidFill>
            </a:endParaRPr>
          </a:p>
          <a:p>
            <a:pPr marL="285750" indent="-285750">
              <a:buClr>
                <a:srgbClr val="C00000"/>
              </a:buClr>
              <a:buFont typeface="Arial" pitchFamily="34" charset="0"/>
              <a:buChar char="•"/>
            </a:pPr>
            <a:r>
              <a:rPr lang="da-DK" sz="1600" dirty="0" smtClean="0">
                <a:solidFill>
                  <a:schemeClr val="accent2"/>
                </a:solidFill>
              </a:rPr>
              <a:t>Individual authorisation regimes: </a:t>
            </a:r>
          </a:p>
          <a:p>
            <a:pPr marL="1200150" lvl="2" indent="-285750">
              <a:buClr>
                <a:srgbClr val="C00000"/>
              </a:buClr>
              <a:buFont typeface="Arial" pitchFamily="34" charset="0"/>
              <a:buChar char="•"/>
            </a:pPr>
            <a:r>
              <a:rPr lang="da-DK" sz="1600" dirty="0">
                <a:solidFill>
                  <a:schemeClr val="accent2"/>
                </a:solidFill>
              </a:rPr>
              <a:t>Individual </a:t>
            </a:r>
            <a:r>
              <a:rPr lang="da-DK" sz="1600" dirty="0" smtClean="0">
                <a:solidFill>
                  <a:schemeClr val="accent2"/>
                </a:solidFill>
              </a:rPr>
              <a:t>licence;</a:t>
            </a:r>
          </a:p>
          <a:p>
            <a:pPr marL="1200150" lvl="2" indent="-285750">
              <a:buClr>
                <a:srgbClr val="C00000"/>
              </a:buClr>
              <a:buFont typeface="Arial" pitchFamily="34" charset="0"/>
              <a:buChar char="•"/>
            </a:pPr>
            <a:r>
              <a:rPr lang="da-DK" sz="1600" dirty="0" smtClean="0">
                <a:solidFill>
                  <a:schemeClr val="accent2"/>
                </a:solidFill>
              </a:rPr>
              <a:t>Light-licensing;</a:t>
            </a:r>
          </a:p>
          <a:p>
            <a:pPr marL="1200150" lvl="2" indent="-285750">
              <a:buClr>
                <a:srgbClr val="C00000"/>
              </a:buClr>
              <a:buFont typeface="Arial" pitchFamily="34" charset="0"/>
              <a:buChar char="•"/>
            </a:pPr>
            <a:r>
              <a:rPr lang="en-US" sz="1600" dirty="0" smtClean="0">
                <a:solidFill>
                  <a:schemeClr val="accent2"/>
                </a:solidFill>
              </a:rPr>
              <a:t>License-exempt</a:t>
            </a:r>
          </a:p>
          <a:p>
            <a:pPr marL="285750" indent="-285750">
              <a:buClr>
                <a:srgbClr val="C00000"/>
              </a:buClr>
              <a:buFont typeface="Arial" pitchFamily="34" charset="0"/>
              <a:buChar char="•"/>
            </a:pPr>
            <a:endParaRPr lang="da-DK" sz="1600" dirty="0" smtClean="0">
              <a:solidFill>
                <a:schemeClr val="accent2"/>
              </a:solidFill>
            </a:endParaRPr>
          </a:p>
          <a:p>
            <a:pPr marL="285750" indent="-285750">
              <a:buClr>
                <a:srgbClr val="C00000"/>
              </a:buClr>
              <a:buFont typeface="Arial" pitchFamily="34" charset="0"/>
              <a:buChar char="•"/>
            </a:pPr>
            <a:r>
              <a:rPr lang="da-DK" sz="1600" dirty="0" smtClean="0">
                <a:solidFill>
                  <a:schemeClr val="accent2"/>
                </a:solidFill>
              </a:rPr>
              <a:t>General </a:t>
            </a:r>
            <a:r>
              <a:rPr lang="en-US" sz="1600" dirty="0" err="1" smtClean="0">
                <a:solidFill>
                  <a:schemeClr val="accent2"/>
                </a:solidFill>
              </a:rPr>
              <a:t>authorisations</a:t>
            </a:r>
            <a:r>
              <a:rPr lang="da-DK" sz="1600" dirty="0" smtClean="0">
                <a:solidFill>
                  <a:schemeClr val="accent2"/>
                </a:solidFill>
              </a:rPr>
              <a:t>: if there is no defined need for limitation of the number of users, coordination or protection, then -&gt; general authorisations (also more efficient / less effort for the adminsitration)</a:t>
            </a:r>
            <a:endParaRPr lang="en-US" sz="1600" dirty="0" smtClean="0">
              <a:solidFill>
                <a:schemeClr val="accent2"/>
              </a:solidFill>
            </a:endParaRPr>
          </a:p>
          <a:p>
            <a:pPr marL="285750" indent="-285750">
              <a:buFont typeface="Arial" pitchFamily="34" charset="0"/>
              <a:buChar char="•"/>
            </a:pPr>
            <a:endParaRPr lang="en-US" sz="1600" dirty="0" smtClean="0">
              <a:solidFill>
                <a:schemeClr val="accent2"/>
              </a:solidFill>
            </a:endParaRPr>
          </a:p>
        </p:txBody>
      </p:sp>
    </p:spTree>
    <p:extLst>
      <p:ext uri="{BB962C8B-B14F-4D97-AF65-F5344CB8AC3E}">
        <p14:creationId xmlns:p14="http://schemas.microsoft.com/office/powerpoint/2010/main" val="313515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Spectrum sharing</a:t>
            </a:r>
            <a:endParaRPr lang="da-DK" dirty="0"/>
          </a:p>
        </p:txBody>
      </p:sp>
      <p:sp>
        <p:nvSpPr>
          <p:cNvPr id="4" name="Rectangle 3"/>
          <p:cNvSpPr/>
          <p:nvPr/>
        </p:nvSpPr>
        <p:spPr>
          <a:xfrm>
            <a:off x="251520" y="2233444"/>
            <a:ext cx="8493571" cy="4647426"/>
          </a:xfrm>
          <a:prstGeom prst="rect">
            <a:avLst/>
          </a:prstGeom>
        </p:spPr>
        <p:txBody>
          <a:bodyPr wrap="square">
            <a:spAutoFit/>
          </a:bodyPr>
          <a:lstStyle/>
          <a:p>
            <a:pPr marL="285750" indent="-285750">
              <a:buClr>
                <a:srgbClr val="C00000"/>
              </a:buClr>
              <a:buFont typeface="Arial" panose="020B0604020202020204" pitchFamily="34" charset="0"/>
              <a:buChar char="•"/>
            </a:pPr>
            <a:r>
              <a:rPr lang="en-US" dirty="0">
                <a:solidFill>
                  <a:schemeClr val="accent2"/>
                </a:solidFill>
              </a:rPr>
              <a:t>Spectrum</a:t>
            </a:r>
            <a:r>
              <a:rPr lang="en-US" dirty="0" smtClean="0">
                <a:solidFill>
                  <a:schemeClr val="accent2"/>
                </a:solidFill>
              </a:rPr>
              <a:t>: scarce resource but more and more users.</a:t>
            </a:r>
          </a:p>
          <a:p>
            <a:pPr marL="285750" indent="-285750">
              <a:buClr>
                <a:srgbClr val="C00000"/>
              </a:buClr>
              <a:buFont typeface="Arial" panose="020B0604020202020204" pitchFamily="34" charset="0"/>
              <a:buChar char="•"/>
            </a:pPr>
            <a:r>
              <a:rPr lang="en-US" dirty="0" smtClean="0">
                <a:solidFill>
                  <a:schemeClr val="accent2"/>
                </a:solidFill>
              </a:rPr>
              <a:t>Full </a:t>
            </a:r>
            <a:r>
              <a:rPr lang="en-US" dirty="0" err="1" smtClean="0">
                <a:solidFill>
                  <a:schemeClr val="accent2"/>
                </a:solidFill>
              </a:rPr>
              <a:t>harmonisation</a:t>
            </a:r>
            <a:r>
              <a:rPr lang="en-US" dirty="0" smtClean="0">
                <a:solidFill>
                  <a:schemeClr val="accent2"/>
                </a:solidFill>
              </a:rPr>
              <a:t> more and more difficult to achieve</a:t>
            </a:r>
          </a:p>
          <a:p>
            <a:pPr marL="285750" indent="-285750">
              <a:buClr>
                <a:srgbClr val="C00000"/>
              </a:buClr>
              <a:buFont typeface="Arial" panose="020B0604020202020204" pitchFamily="34" charset="0"/>
              <a:buChar char="•"/>
            </a:pPr>
            <a:r>
              <a:rPr lang="en-US" dirty="0" smtClean="0">
                <a:solidFill>
                  <a:schemeClr val="accent2"/>
                </a:solidFill>
              </a:rPr>
              <a:t>Current usage and spectrum demand may vary from country to country</a:t>
            </a:r>
          </a:p>
          <a:p>
            <a:pPr marL="742950" lvl="1" indent="-285750">
              <a:buClr>
                <a:srgbClr val="C00000"/>
              </a:buClr>
              <a:buFont typeface="Arial" panose="020B0604020202020204" pitchFamily="34" charset="0"/>
              <a:buChar char="•"/>
            </a:pPr>
            <a:endParaRPr lang="en-US" dirty="0" smtClean="0">
              <a:solidFill>
                <a:schemeClr val="accent2"/>
              </a:solidFill>
            </a:endParaRPr>
          </a:p>
          <a:p>
            <a:pPr marL="285750" indent="-285750">
              <a:buClr>
                <a:srgbClr val="C00000"/>
              </a:buClr>
              <a:buFont typeface="Arial" panose="020B0604020202020204" pitchFamily="34" charset="0"/>
              <a:buChar char="•"/>
            </a:pPr>
            <a:r>
              <a:rPr lang="en-US" dirty="0" smtClean="0">
                <a:solidFill>
                  <a:schemeClr val="accent2"/>
                </a:solidFill>
              </a:rPr>
              <a:t>Need to find ways to share common spectrum, both for individual </a:t>
            </a:r>
            <a:r>
              <a:rPr lang="en-US" dirty="0" err="1" smtClean="0">
                <a:solidFill>
                  <a:schemeClr val="accent2"/>
                </a:solidFill>
              </a:rPr>
              <a:t>authorisations</a:t>
            </a:r>
            <a:r>
              <a:rPr lang="en-US" dirty="0" smtClean="0">
                <a:solidFill>
                  <a:schemeClr val="accent2"/>
                </a:solidFill>
              </a:rPr>
              <a:t> and general </a:t>
            </a:r>
            <a:r>
              <a:rPr lang="en-US" dirty="0" err="1" smtClean="0">
                <a:solidFill>
                  <a:schemeClr val="accent2"/>
                </a:solidFill>
              </a:rPr>
              <a:t>authorisations</a:t>
            </a:r>
            <a:r>
              <a:rPr lang="en-US" dirty="0" smtClean="0">
                <a:solidFill>
                  <a:schemeClr val="accent2"/>
                </a:solidFill>
              </a:rPr>
              <a:t>, in a flexible way</a:t>
            </a:r>
          </a:p>
          <a:p>
            <a:pPr marL="285750" indent="-285750">
              <a:buClr>
                <a:srgbClr val="C00000"/>
              </a:buClr>
              <a:buFont typeface="Arial" panose="020B0604020202020204" pitchFamily="34" charset="0"/>
              <a:buChar char="•"/>
            </a:pPr>
            <a:r>
              <a:rPr lang="en-US" dirty="0" smtClean="0">
                <a:solidFill>
                  <a:schemeClr val="accent2"/>
                </a:solidFill>
              </a:rPr>
              <a:t>Examples for sharing:</a:t>
            </a:r>
          </a:p>
          <a:p>
            <a:pPr marL="742950" lvl="1" indent="-285750">
              <a:buClr>
                <a:srgbClr val="C00000"/>
              </a:buClr>
              <a:buFont typeface="Arial" panose="020B0604020202020204" pitchFamily="34" charset="0"/>
              <a:buChar char="•"/>
            </a:pPr>
            <a:r>
              <a:rPr lang="en-US" dirty="0" smtClean="0">
                <a:solidFill>
                  <a:schemeClr val="accent2"/>
                </a:solidFill>
              </a:rPr>
              <a:t>Licensed Shared Access</a:t>
            </a:r>
          </a:p>
          <a:p>
            <a:pPr marL="742950" lvl="1" indent="-285750">
              <a:buClr>
                <a:srgbClr val="C00000"/>
              </a:buClr>
              <a:buFont typeface="Arial" panose="020B0604020202020204" pitchFamily="34" charset="0"/>
              <a:buChar char="•"/>
            </a:pPr>
            <a:r>
              <a:rPr lang="en-US" dirty="0" smtClean="0">
                <a:solidFill>
                  <a:schemeClr val="accent2"/>
                </a:solidFill>
              </a:rPr>
              <a:t>TV White Space</a:t>
            </a:r>
          </a:p>
          <a:p>
            <a:pPr marL="742950" lvl="1" indent="-285750">
              <a:buClr>
                <a:srgbClr val="C00000"/>
              </a:buClr>
              <a:buFont typeface="Arial" panose="020B0604020202020204" pitchFamily="34" charset="0"/>
              <a:buChar char="•"/>
            </a:pPr>
            <a:r>
              <a:rPr lang="en-US" dirty="0" smtClean="0">
                <a:solidFill>
                  <a:schemeClr val="accent2"/>
                </a:solidFill>
              </a:rPr>
              <a:t>Use of </a:t>
            </a:r>
            <a:r>
              <a:rPr lang="en-US" dirty="0" err="1" smtClean="0">
                <a:solidFill>
                  <a:schemeClr val="accent2"/>
                </a:solidFill>
              </a:rPr>
              <a:t>geolocation</a:t>
            </a:r>
            <a:r>
              <a:rPr lang="en-US" dirty="0" smtClean="0">
                <a:solidFill>
                  <a:schemeClr val="accent2"/>
                </a:solidFill>
              </a:rPr>
              <a:t> database</a:t>
            </a:r>
          </a:p>
          <a:p>
            <a:pPr marL="742950" lvl="1" indent="-285750">
              <a:buClr>
                <a:srgbClr val="C00000"/>
              </a:buClr>
              <a:buFont typeface="Arial" panose="020B0604020202020204" pitchFamily="34" charset="0"/>
              <a:buChar char="•"/>
            </a:pPr>
            <a:endParaRPr lang="da-DK" sz="1600" dirty="0" smtClean="0">
              <a:solidFill>
                <a:srgbClr val="FF0000"/>
              </a:solidFill>
            </a:endParaRPr>
          </a:p>
          <a:p>
            <a:pPr marL="285750" indent="-285750">
              <a:buFont typeface="Arial" pitchFamily="34" charset="0"/>
              <a:buChar char="•"/>
            </a:pPr>
            <a:endParaRPr lang="en-US" sz="1600" dirty="0" smtClean="0">
              <a:solidFill>
                <a:schemeClr val="accent2"/>
              </a:solidFill>
            </a:endParaRPr>
          </a:p>
        </p:txBody>
      </p:sp>
    </p:spTree>
    <p:extLst>
      <p:ext uri="{BB962C8B-B14F-4D97-AF65-F5344CB8AC3E}">
        <p14:creationId xmlns:p14="http://schemas.microsoft.com/office/powerpoint/2010/main" val="300309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46213"/>
            <a:ext cx="7906072" cy="533400"/>
          </a:xfrm>
        </p:spPr>
        <p:txBody>
          <a:bodyPr/>
          <a:lstStyle/>
          <a:p>
            <a:r>
              <a:rPr lang="en-US" dirty="0"/>
              <a:t>Licensed Shared Access (LSA</a:t>
            </a:r>
            <a:r>
              <a:rPr lang="en-US" dirty="0" smtClean="0"/>
              <a:t>) (I)</a:t>
            </a:r>
            <a:r>
              <a:rPr lang="en-US" dirty="0"/>
              <a:t/>
            </a:r>
            <a:br>
              <a:rPr lang="en-US" dirty="0"/>
            </a:br>
            <a:endParaRPr lang="en-US" dirty="0"/>
          </a:p>
        </p:txBody>
      </p:sp>
      <p:sp>
        <p:nvSpPr>
          <p:cNvPr id="4" name="TextBox 3"/>
          <p:cNvSpPr txBox="1"/>
          <p:nvPr/>
        </p:nvSpPr>
        <p:spPr>
          <a:xfrm>
            <a:off x="179512" y="2204864"/>
            <a:ext cx="8640960" cy="3662541"/>
          </a:xfrm>
          <a:prstGeom prst="rect">
            <a:avLst/>
          </a:prstGeom>
          <a:noFill/>
        </p:spPr>
        <p:txBody>
          <a:bodyPr wrap="square" rtlCol="0">
            <a:spAutoFit/>
          </a:bodyPr>
          <a:lstStyle/>
          <a:p>
            <a:r>
              <a:rPr lang="en-US" sz="1800" b="1" dirty="0" smtClean="0">
                <a:solidFill>
                  <a:schemeClr val="accent2"/>
                </a:solidFill>
              </a:rPr>
              <a:t>Scope of the </a:t>
            </a:r>
            <a:r>
              <a:rPr lang="en-US" sz="1800" dirty="0" smtClean="0">
                <a:solidFill>
                  <a:schemeClr val="accent2"/>
                </a:solidFill>
              </a:rPr>
              <a:t>ECC </a:t>
            </a:r>
            <a:r>
              <a:rPr lang="en-US" sz="1800" dirty="0">
                <a:solidFill>
                  <a:schemeClr val="accent2"/>
                </a:solidFill>
              </a:rPr>
              <a:t>Report 205 on </a:t>
            </a:r>
            <a:r>
              <a:rPr lang="en-US" sz="1800" dirty="0" smtClean="0">
                <a:solidFill>
                  <a:schemeClr val="accent2"/>
                </a:solidFill>
              </a:rPr>
              <a:t>LSA</a:t>
            </a:r>
            <a:r>
              <a:rPr lang="en-US" sz="1800" b="1" dirty="0" smtClean="0">
                <a:solidFill>
                  <a:schemeClr val="accent2"/>
                </a:solidFill>
              </a:rPr>
              <a:t>:</a:t>
            </a:r>
            <a:endParaRPr lang="en-US" sz="1800" b="1" dirty="0">
              <a:solidFill>
                <a:schemeClr val="accent2"/>
              </a:solidFill>
            </a:endParaRPr>
          </a:p>
          <a:p>
            <a:endParaRPr lang="en-US" sz="1800" dirty="0">
              <a:solidFill>
                <a:schemeClr val="accent2"/>
              </a:solidFill>
            </a:endParaRPr>
          </a:p>
          <a:p>
            <a:r>
              <a:rPr lang="en-US" sz="1800" dirty="0">
                <a:solidFill>
                  <a:schemeClr val="accent2"/>
                </a:solidFill>
              </a:rPr>
              <a:t>LSA is a complementary spectrum management tool that fits under an “</a:t>
            </a:r>
            <a:r>
              <a:rPr lang="en-US" sz="1800" b="1" dirty="0">
                <a:solidFill>
                  <a:schemeClr val="accent2"/>
                </a:solidFill>
              </a:rPr>
              <a:t>individual licensing regime</a:t>
            </a:r>
            <a:r>
              <a:rPr lang="en-US" sz="1800" dirty="0">
                <a:solidFill>
                  <a:schemeClr val="accent2"/>
                </a:solidFill>
              </a:rPr>
              <a:t>”.</a:t>
            </a:r>
          </a:p>
          <a:p>
            <a:endParaRPr lang="en-US" sz="1800" dirty="0">
              <a:solidFill>
                <a:schemeClr val="accent2"/>
              </a:solidFill>
            </a:endParaRPr>
          </a:p>
          <a:p>
            <a:r>
              <a:rPr lang="en-US" sz="1800" b="1" dirty="0">
                <a:solidFill>
                  <a:schemeClr val="accent2"/>
                </a:solidFill>
              </a:rPr>
              <a:t>LSA aim to facilitate the introduction in a frequency band of new users, which require a certain level of guarantee in terms of spectrum access, while maintaining incumbent services in the band.</a:t>
            </a:r>
          </a:p>
          <a:p>
            <a:endParaRPr lang="en-US" sz="1800" dirty="0">
              <a:solidFill>
                <a:schemeClr val="accent2"/>
              </a:solidFill>
            </a:endParaRPr>
          </a:p>
          <a:p>
            <a:r>
              <a:rPr lang="en-US" sz="1800" dirty="0">
                <a:solidFill>
                  <a:schemeClr val="accent2"/>
                </a:solidFill>
              </a:rPr>
              <a:t>LSA licensees and incumbents operate different applications and are subject to different regulatory constraints. They would each have </a:t>
            </a:r>
            <a:r>
              <a:rPr lang="en-US" sz="1800" b="1" dirty="0">
                <a:solidFill>
                  <a:schemeClr val="accent2"/>
                </a:solidFill>
              </a:rPr>
              <a:t>exclusive individual access to a portion of spectrum at a given location and time</a:t>
            </a:r>
            <a:r>
              <a:rPr lang="en-US" sz="1800" dirty="0" smtClean="0">
                <a:solidFill>
                  <a:schemeClr val="accent2"/>
                </a:solidFill>
              </a:rPr>
              <a:t>.</a:t>
            </a:r>
            <a:endParaRPr lang="da-DK" sz="1800" dirty="0" smtClean="0">
              <a:solidFill>
                <a:srgbClr val="002060"/>
              </a:solidFill>
            </a:endParaRPr>
          </a:p>
          <a:p>
            <a:pPr marL="342900" indent="-342900">
              <a:buFont typeface="Arial" pitchFamily="34" charset="0"/>
              <a:buChar char="•"/>
            </a:pPr>
            <a:endParaRPr lang="da-DK" sz="1600" dirty="0">
              <a:solidFill>
                <a:srgbClr val="002060"/>
              </a:solidFill>
            </a:endParaRPr>
          </a:p>
        </p:txBody>
      </p:sp>
    </p:spTree>
    <p:extLst>
      <p:ext uri="{BB962C8B-B14F-4D97-AF65-F5344CB8AC3E}">
        <p14:creationId xmlns:p14="http://schemas.microsoft.com/office/powerpoint/2010/main" val="2637761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LSA (II)</a:t>
            </a:r>
            <a:endParaRPr lang="en-US" dirty="0"/>
          </a:p>
        </p:txBody>
      </p:sp>
      <p:sp>
        <p:nvSpPr>
          <p:cNvPr id="3" name="Rectangle 2"/>
          <p:cNvSpPr/>
          <p:nvPr/>
        </p:nvSpPr>
        <p:spPr>
          <a:xfrm>
            <a:off x="323528" y="2204864"/>
            <a:ext cx="8424936" cy="4247317"/>
          </a:xfrm>
          <a:prstGeom prst="rect">
            <a:avLst/>
          </a:prstGeom>
        </p:spPr>
        <p:txBody>
          <a:bodyPr wrap="square">
            <a:spAutoFit/>
          </a:bodyPr>
          <a:lstStyle/>
          <a:p>
            <a:pPr lvl="0"/>
            <a:r>
              <a:rPr lang="en-US" sz="1800" dirty="0">
                <a:solidFill>
                  <a:schemeClr val="accent2"/>
                </a:solidFill>
              </a:rPr>
              <a:t>The first practical use case of LSA </a:t>
            </a:r>
            <a:r>
              <a:rPr lang="en-US" sz="1800" dirty="0" smtClean="0">
                <a:solidFill>
                  <a:schemeClr val="accent2"/>
                </a:solidFill>
              </a:rPr>
              <a:t>is access </a:t>
            </a:r>
            <a:r>
              <a:rPr lang="en-US" sz="1800" dirty="0">
                <a:solidFill>
                  <a:schemeClr val="accent2"/>
                </a:solidFill>
              </a:rPr>
              <a:t>to additional spectrum for mobile broadband services (MFCN) in 2.3-2.4 GHz.</a:t>
            </a:r>
          </a:p>
          <a:p>
            <a:pPr lvl="0"/>
            <a:endParaRPr lang="en-US" sz="1800" dirty="0">
              <a:solidFill>
                <a:schemeClr val="accent2"/>
              </a:solidFill>
            </a:endParaRPr>
          </a:p>
          <a:p>
            <a:pPr marL="285750" lvl="0" indent="-285750">
              <a:buClr>
                <a:srgbClr val="C00000"/>
              </a:buClr>
              <a:buFont typeface="Arial" pitchFamily="34" charset="0"/>
              <a:buChar char="•"/>
            </a:pPr>
            <a:r>
              <a:rPr lang="en-US" sz="1800" dirty="0">
                <a:solidFill>
                  <a:schemeClr val="accent2"/>
                </a:solidFill>
              </a:rPr>
              <a:t>The implementation of LSA relies on the concept of a “</a:t>
            </a:r>
            <a:r>
              <a:rPr lang="en-US" sz="1800" b="1" dirty="0">
                <a:solidFill>
                  <a:schemeClr val="accent2"/>
                </a:solidFill>
              </a:rPr>
              <a:t>sharing framework</a:t>
            </a:r>
            <a:r>
              <a:rPr lang="en-US" sz="1800" dirty="0">
                <a:solidFill>
                  <a:schemeClr val="accent2"/>
                </a:solidFill>
              </a:rPr>
              <a:t>” that is under the responsibility of Administration/NRA. Its development requires the involvement of all relevant stakeholders.</a:t>
            </a:r>
          </a:p>
          <a:p>
            <a:pPr marL="285750" lvl="0" indent="-285750">
              <a:buClr>
                <a:srgbClr val="C00000"/>
              </a:buClr>
              <a:buFont typeface="Arial" pitchFamily="34" charset="0"/>
              <a:buChar char="•"/>
            </a:pPr>
            <a:r>
              <a:rPr lang="en-US" sz="1800" dirty="0" smtClean="0">
                <a:solidFill>
                  <a:schemeClr val="accent2"/>
                </a:solidFill>
              </a:rPr>
              <a:t>The </a:t>
            </a:r>
            <a:r>
              <a:rPr lang="en-US" sz="1800" dirty="0">
                <a:solidFill>
                  <a:schemeClr val="accent2"/>
                </a:solidFill>
              </a:rPr>
              <a:t>“sharing framework” can be understood as a set of sharing rules or sharing conditions that will </a:t>
            </a:r>
            <a:r>
              <a:rPr lang="en-US" sz="1800" dirty="0" err="1">
                <a:solidFill>
                  <a:schemeClr val="accent2"/>
                </a:solidFill>
              </a:rPr>
              <a:t>materialise</a:t>
            </a:r>
            <a:r>
              <a:rPr lang="en-US" sz="1800" dirty="0">
                <a:solidFill>
                  <a:schemeClr val="accent2"/>
                </a:solidFill>
              </a:rPr>
              <a:t> the change in the spectrum rights of the </a:t>
            </a:r>
            <a:r>
              <a:rPr lang="en-US" sz="1800" dirty="0" smtClean="0">
                <a:solidFill>
                  <a:schemeClr val="accent2"/>
                </a:solidFill>
              </a:rPr>
              <a:t>incumbent </a:t>
            </a:r>
            <a:r>
              <a:rPr lang="en-US" sz="1800" dirty="0">
                <a:solidFill>
                  <a:schemeClr val="accent2"/>
                </a:solidFill>
              </a:rPr>
              <a:t>and define the </a:t>
            </a:r>
            <a:r>
              <a:rPr lang="en-US" sz="1800" dirty="0" smtClean="0">
                <a:solidFill>
                  <a:schemeClr val="accent2"/>
                </a:solidFill>
              </a:rPr>
              <a:t>spectrum </a:t>
            </a:r>
            <a:r>
              <a:rPr lang="en-US" sz="1800" dirty="0">
                <a:solidFill>
                  <a:schemeClr val="accent2"/>
                </a:solidFill>
              </a:rPr>
              <a:t>that can be made available for alternative usage under LSA.</a:t>
            </a:r>
          </a:p>
          <a:p>
            <a:pPr marL="285750" lvl="0" indent="-285750">
              <a:buClr>
                <a:srgbClr val="C00000"/>
              </a:buClr>
              <a:buFont typeface="Arial" pitchFamily="34" charset="0"/>
              <a:buChar char="•"/>
            </a:pPr>
            <a:r>
              <a:rPr lang="en-US" sz="1800" dirty="0" smtClean="0">
                <a:solidFill>
                  <a:schemeClr val="accent2"/>
                </a:solidFill>
              </a:rPr>
              <a:t>The </a:t>
            </a:r>
            <a:r>
              <a:rPr lang="en-US" sz="1800" dirty="0">
                <a:solidFill>
                  <a:schemeClr val="accent2"/>
                </a:solidFill>
              </a:rPr>
              <a:t>practical implementation of LSA as a </a:t>
            </a:r>
            <a:r>
              <a:rPr lang="en-US" sz="1800" b="1" dirty="0">
                <a:solidFill>
                  <a:schemeClr val="accent2"/>
                </a:solidFill>
              </a:rPr>
              <a:t>complementary solution </a:t>
            </a:r>
            <a:r>
              <a:rPr lang="en-US" sz="1800" dirty="0">
                <a:solidFill>
                  <a:schemeClr val="accent2"/>
                </a:solidFill>
              </a:rPr>
              <a:t>for mobile </a:t>
            </a:r>
            <a:r>
              <a:rPr lang="en-US" sz="1800" dirty="0" smtClean="0">
                <a:solidFill>
                  <a:schemeClr val="accent2"/>
                </a:solidFill>
              </a:rPr>
              <a:t>operators to access </a:t>
            </a:r>
            <a:r>
              <a:rPr lang="en-US" sz="1800" dirty="0">
                <a:solidFill>
                  <a:schemeClr val="accent2"/>
                </a:solidFill>
              </a:rPr>
              <a:t>spectrum for MFCN in specific </a:t>
            </a:r>
            <a:r>
              <a:rPr lang="en-US" sz="1800" dirty="0" smtClean="0">
                <a:solidFill>
                  <a:schemeClr val="accent2"/>
                </a:solidFill>
              </a:rPr>
              <a:t>bands.</a:t>
            </a:r>
          </a:p>
          <a:p>
            <a:pPr marL="285750" lvl="0" indent="-285750">
              <a:buClr>
                <a:srgbClr val="C00000"/>
              </a:buClr>
              <a:buFont typeface="Arial" pitchFamily="34" charset="0"/>
              <a:buChar char="•"/>
            </a:pPr>
            <a:r>
              <a:rPr lang="en-US" sz="1800" dirty="0" smtClean="0">
                <a:solidFill>
                  <a:schemeClr val="accent2"/>
                </a:solidFill>
              </a:rPr>
              <a:t>Technical conditions for MFCN </a:t>
            </a:r>
            <a:r>
              <a:rPr lang="en-US" sz="1800" dirty="0" err="1" smtClean="0">
                <a:solidFill>
                  <a:schemeClr val="accent2"/>
                </a:solidFill>
              </a:rPr>
              <a:t>harmonised</a:t>
            </a:r>
            <a:r>
              <a:rPr lang="en-US" sz="1800" dirty="0" smtClean="0">
                <a:solidFill>
                  <a:schemeClr val="accent2"/>
                </a:solidFill>
              </a:rPr>
              <a:t> (ECC Decision)</a:t>
            </a:r>
          </a:p>
          <a:p>
            <a:pPr marL="285750" lvl="0" indent="-285750">
              <a:buClr>
                <a:srgbClr val="C00000"/>
              </a:buClr>
              <a:buFont typeface="Arial" pitchFamily="34" charset="0"/>
              <a:buChar char="•"/>
            </a:pPr>
            <a:r>
              <a:rPr lang="en-US" sz="1800" dirty="0" smtClean="0">
                <a:solidFill>
                  <a:schemeClr val="accent2"/>
                </a:solidFill>
              </a:rPr>
              <a:t>Details of sharing framework decided at national level, depending upon incumbent use.</a:t>
            </a:r>
          </a:p>
        </p:txBody>
      </p:sp>
    </p:spTree>
    <p:extLst>
      <p:ext uri="{BB962C8B-B14F-4D97-AF65-F5344CB8AC3E}">
        <p14:creationId xmlns:p14="http://schemas.microsoft.com/office/powerpoint/2010/main" val="181165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 </a:t>
            </a:r>
            <a:r>
              <a:rPr lang="en-US" dirty="0"/>
              <a:t>(White Space Devices</a:t>
            </a:r>
            <a:r>
              <a:rPr lang="en-US" dirty="0" smtClean="0"/>
              <a:t>) - background</a:t>
            </a:r>
            <a:endParaRPr lang="da-DK" dirty="0"/>
          </a:p>
        </p:txBody>
      </p:sp>
      <p:sp>
        <p:nvSpPr>
          <p:cNvPr id="3" name="Content Placeholder 2"/>
          <p:cNvSpPr>
            <a:spLocks noGrp="1"/>
          </p:cNvSpPr>
          <p:nvPr>
            <p:ph idx="1"/>
          </p:nvPr>
        </p:nvSpPr>
        <p:spPr>
          <a:xfrm>
            <a:off x="323528" y="2362200"/>
            <a:ext cx="8134672" cy="3810000"/>
          </a:xfrm>
        </p:spPr>
        <p:txBody>
          <a:bodyPr/>
          <a:lstStyle/>
          <a:p>
            <a:pPr marL="0" indent="0" algn="just">
              <a:buNone/>
            </a:pPr>
            <a:r>
              <a:rPr lang="en-GB" altLang="da-DK" sz="1800" kern="1200" dirty="0">
                <a:solidFill>
                  <a:schemeClr val="accent2"/>
                </a:solidFill>
                <a:latin typeface="Arial" charset="0"/>
                <a:cs typeface="Arial" charset="0"/>
              </a:rPr>
              <a:t>White space is a part of the spectrum, which is available for a </a:t>
            </a:r>
            <a:r>
              <a:rPr lang="en-GB" altLang="da-DK" sz="1800" kern="1200" dirty="0" err="1">
                <a:solidFill>
                  <a:schemeClr val="accent2"/>
                </a:solidFill>
                <a:latin typeface="Arial" charset="0"/>
                <a:cs typeface="Arial" charset="0"/>
              </a:rPr>
              <a:t>radiocommunication</a:t>
            </a:r>
            <a:r>
              <a:rPr lang="en-GB" altLang="da-DK" sz="1800" kern="1200" dirty="0">
                <a:solidFill>
                  <a:schemeClr val="accent2"/>
                </a:solidFill>
                <a:latin typeface="Arial" charset="0"/>
                <a:cs typeface="Arial" charset="0"/>
              </a:rPr>
              <a:t> application at a given time in a given geographical area on a non-interfering / non-protected basis with regard to primary services and other services with a higher priority on a national basis</a:t>
            </a:r>
          </a:p>
          <a:p>
            <a:pPr marL="0" indent="0">
              <a:buNone/>
            </a:pPr>
            <a:endParaRPr lang="da-DK" sz="1600" kern="1200" dirty="0">
              <a:solidFill>
                <a:schemeClr val="accent2"/>
              </a:solidFill>
              <a:latin typeface="Arial" charset="0"/>
              <a:cs typeface="Arial"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188" y="3933056"/>
            <a:ext cx="4579937" cy="2519363"/>
          </a:xfrm>
          <a:prstGeom prst="rect">
            <a:avLst/>
          </a:prstGeom>
          <a:noFill/>
          <a:ln w="9525">
            <a:noFill/>
            <a:miter lim="800000"/>
            <a:headEnd/>
            <a:tailEnd/>
          </a:ln>
        </p:spPr>
      </p:pic>
    </p:spTree>
    <p:extLst>
      <p:ext uri="{BB962C8B-B14F-4D97-AF65-F5344CB8AC3E}">
        <p14:creationId xmlns:p14="http://schemas.microsoft.com/office/powerpoint/2010/main" val="1703033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Techniques enabling introduction of </a:t>
            </a:r>
            <a:r>
              <a:rPr lang="da-DK" dirty="0" smtClean="0"/>
              <a:t>TV WSD</a:t>
            </a:r>
            <a:endParaRPr lang="da-DK" dirty="0"/>
          </a:p>
        </p:txBody>
      </p:sp>
      <p:sp>
        <p:nvSpPr>
          <p:cNvPr id="3" name="Content Placeholder 2"/>
          <p:cNvSpPr>
            <a:spLocks noGrp="1"/>
          </p:cNvSpPr>
          <p:nvPr>
            <p:ph idx="1"/>
          </p:nvPr>
        </p:nvSpPr>
        <p:spPr>
          <a:xfrm>
            <a:off x="179512" y="2362200"/>
            <a:ext cx="8278688" cy="3810000"/>
          </a:xfrm>
        </p:spPr>
        <p:txBody>
          <a:bodyPr/>
          <a:lstStyle/>
          <a:p>
            <a:pPr eaLnBrk="1" hangingPunct="1">
              <a:spcBef>
                <a:spcPts val="600"/>
              </a:spcBef>
              <a:buClr>
                <a:srgbClr val="FF0000"/>
              </a:buClr>
              <a:defRPr/>
            </a:pPr>
            <a:r>
              <a:rPr lang="da-DK" sz="2400" kern="1200" dirty="0">
                <a:solidFill>
                  <a:schemeClr val="accent2"/>
                </a:solidFill>
                <a:latin typeface="Arial" charset="0"/>
                <a:cs typeface="Arial" charset="0"/>
              </a:rPr>
              <a:t>Sensing: </a:t>
            </a:r>
            <a:r>
              <a:rPr lang="en-GB" sz="2400" kern="1200" dirty="0">
                <a:solidFill>
                  <a:schemeClr val="accent2"/>
                </a:solidFill>
                <a:latin typeface="Arial" charset="0"/>
                <a:cs typeface="Arial" charset="0"/>
              </a:rPr>
              <a:t>conduct a measurement within a channel, to determine whether any protected service is present</a:t>
            </a:r>
          </a:p>
          <a:p>
            <a:pPr eaLnBrk="1" hangingPunct="1">
              <a:spcBef>
                <a:spcPts val="600"/>
              </a:spcBef>
              <a:buClr>
                <a:srgbClr val="FF0000"/>
              </a:buClr>
              <a:defRPr/>
            </a:pPr>
            <a:r>
              <a:rPr lang="da-DK" sz="2400" kern="1200" dirty="0">
                <a:solidFill>
                  <a:schemeClr val="accent2"/>
                </a:solidFill>
                <a:latin typeface="Arial" charset="0"/>
                <a:cs typeface="Arial" charset="0"/>
              </a:rPr>
              <a:t>Geo-location: </a:t>
            </a:r>
            <a:r>
              <a:rPr lang="en-GB" sz="2400" kern="1200" dirty="0">
                <a:solidFill>
                  <a:schemeClr val="accent2"/>
                </a:solidFill>
                <a:latin typeface="Arial" charset="0"/>
                <a:cs typeface="Arial" charset="0"/>
              </a:rPr>
              <a:t>CR systems to define </a:t>
            </a:r>
          </a:p>
          <a:p>
            <a:pPr eaLnBrk="1" hangingPunct="1">
              <a:spcBef>
                <a:spcPts val="600"/>
              </a:spcBef>
              <a:buClr>
                <a:srgbClr val="FF0000"/>
              </a:buClr>
              <a:buFontTx/>
              <a:buNone/>
              <a:defRPr/>
            </a:pPr>
            <a:r>
              <a:rPr lang="en-GB" sz="2400" kern="1200" dirty="0">
                <a:solidFill>
                  <a:schemeClr val="accent2"/>
                </a:solidFill>
                <a:latin typeface="Arial" charset="0"/>
                <a:cs typeface="Arial" charset="0"/>
              </a:rPr>
              <a:t>their location and consult a “geo-location” </a:t>
            </a:r>
          </a:p>
          <a:p>
            <a:pPr eaLnBrk="1" hangingPunct="1">
              <a:spcBef>
                <a:spcPts val="600"/>
              </a:spcBef>
              <a:buClr>
                <a:srgbClr val="FF0000"/>
              </a:buClr>
              <a:buFontTx/>
              <a:buNone/>
              <a:defRPr/>
            </a:pPr>
            <a:r>
              <a:rPr lang="en-GB" sz="2400" kern="1200" dirty="0">
                <a:solidFill>
                  <a:schemeClr val="accent2"/>
                </a:solidFill>
                <a:latin typeface="Arial" charset="0"/>
                <a:cs typeface="Arial" charset="0"/>
              </a:rPr>
              <a:t>database to determine which frequencies </a:t>
            </a:r>
          </a:p>
          <a:p>
            <a:pPr eaLnBrk="1" hangingPunct="1">
              <a:spcBef>
                <a:spcPts val="600"/>
              </a:spcBef>
              <a:buClr>
                <a:srgbClr val="FF0000"/>
              </a:buClr>
              <a:buFontTx/>
              <a:buNone/>
              <a:defRPr/>
            </a:pPr>
            <a:r>
              <a:rPr lang="en-GB" sz="2400" kern="1200" dirty="0">
                <a:solidFill>
                  <a:schemeClr val="accent2"/>
                </a:solidFill>
                <a:latin typeface="Arial" charset="0"/>
                <a:cs typeface="Arial" charset="0"/>
              </a:rPr>
              <a:t>they can use at their</a:t>
            </a:r>
            <a:r>
              <a:rPr lang="en-GB" altLang="ja-JP" sz="2400" kern="1200" dirty="0">
                <a:solidFill>
                  <a:schemeClr val="accent2"/>
                </a:solidFill>
                <a:latin typeface="Arial" charset="0"/>
                <a:cs typeface="Arial" charset="0"/>
              </a:rPr>
              <a:t> location</a:t>
            </a:r>
          </a:p>
          <a:p>
            <a:pPr eaLnBrk="1" hangingPunct="1">
              <a:spcBef>
                <a:spcPts val="600"/>
              </a:spcBef>
              <a:buClr>
                <a:srgbClr val="FF0000"/>
              </a:buClr>
              <a:defRPr/>
            </a:pPr>
            <a:r>
              <a:rPr lang="da-DK" sz="2400" kern="1200" dirty="0">
                <a:solidFill>
                  <a:schemeClr val="accent2"/>
                </a:solidFill>
                <a:latin typeface="Arial" charset="0"/>
                <a:cs typeface="Arial" charset="0"/>
              </a:rPr>
              <a:t>Beacons: </a:t>
            </a:r>
            <a:r>
              <a:rPr lang="en-GB" sz="2400" kern="1200" dirty="0">
                <a:solidFill>
                  <a:schemeClr val="accent2"/>
                </a:solidFill>
                <a:latin typeface="Arial" charset="0"/>
                <a:cs typeface="Arial" charset="0"/>
              </a:rPr>
              <a:t>signals to indicate that particular channels are either in use by protected services or vacant</a:t>
            </a:r>
          </a:p>
          <a:p>
            <a:pPr>
              <a:buClr>
                <a:srgbClr val="FF0000"/>
              </a:buClr>
            </a:pPr>
            <a:endParaRPr lang="da-DK"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675" y="3313112"/>
            <a:ext cx="249555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256526"/>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BFC5C8"/>
      </a:lt1>
      <a:dk2>
        <a:srgbClr val="000000"/>
      </a:dk2>
      <a:lt2>
        <a:srgbClr val="808080"/>
      </a:lt2>
      <a:accent1>
        <a:srgbClr val="BBE0E3"/>
      </a:accent1>
      <a:accent2>
        <a:srgbClr val="333399"/>
      </a:accent2>
      <a:accent3>
        <a:srgbClr val="DCDFE0"/>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3172</TotalTime>
  <Words>1594</Words>
  <Application>Microsoft Office PowerPoint</Application>
  <PresentationFormat>On-screen Show (4:3)</PresentationFormat>
  <Paragraphs>156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 </vt:lpstr>
      <vt:lpstr>Content</vt:lpstr>
      <vt:lpstr>3 Layers</vt:lpstr>
      <vt:lpstr>Authorisation mechanisms</vt:lpstr>
      <vt:lpstr>Spectrum sharing</vt:lpstr>
      <vt:lpstr>Licensed Shared Access (LSA) (I) </vt:lpstr>
      <vt:lpstr>LSA (II)</vt:lpstr>
      <vt:lpstr>WSD (White Space Devices) - background</vt:lpstr>
      <vt:lpstr>Techniques enabling introduction of TV WSD</vt:lpstr>
      <vt:lpstr>TV WSD  – Activities in the ECC </vt:lpstr>
      <vt:lpstr>Other ideas with regard to geo-location database  usage </vt:lpstr>
      <vt:lpstr>Sharing principles for applications under general authorisations </vt:lpstr>
      <vt:lpstr>Tendencies for SRD applications’ use of mitigation techniques</vt:lpstr>
      <vt:lpstr>Band Plan 915-921 MHz</vt:lpstr>
      <vt:lpstr>Cognitive PMSE (C-PMSE)</vt:lpstr>
      <vt:lpstr>Applications under the same technical framework </vt:lpstr>
      <vt:lpstr>PowerPoint Presentation</vt:lpstr>
    </vt:vector>
  </TitlesOfParts>
  <Company>WTA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PHB</dc:creator>
  <cp:lastModifiedBy>ECO</cp:lastModifiedBy>
  <cp:revision>401</cp:revision>
  <cp:lastPrinted>2014-05-30T13:55:26Z</cp:lastPrinted>
  <dcterms:created xsi:type="dcterms:W3CDTF">2011-05-10T00:01:45Z</dcterms:created>
  <dcterms:modified xsi:type="dcterms:W3CDTF">2014-06-03T18:21:02Z</dcterms:modified>
</cp:coreProperties>
</file>